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76" r:id="rId3"/>
    <p:sldId id="278" r:id="rId4"/>
    <p:sldId id="277" r:id="rId5"/>
    <p:sldId id="279" r:id="rId6"/>
    <p:sldId id="263" r:id="rId7"/>
    <p:sldId id="271" r:id="rId8"/>
    <p:sldId id="272" r:id="rId9"/>
    <p:sldId id="273" r:id="rId10"/>
    <p:sldId id="264" r:id="rId11"/>
    <p:sldId id="265" r:id="rId12"/>
    <p:sldId id="256" r:id="rId13"/>
    <p:sldId id="257" r:id="rId14"/>
    <p:sldId id="267" r:id="rId15"/>
    <p:sldId id="268" r:id="rId16"/>
    <p:sldId id="258" r:id="rId17"/>
    <p:sldId id="269" r:id="rId18"/>
    <p:sldId id="270" r:id="rId19"/>
    <p:sldId id="259" r:id="rId20"/>
    <p:sldId id="260" r:id="rId21"/>
    <p:sldId id="261" r:id="rId22"/>
    <p:sldId id="274" r:id="rId23"/>
    <p:sldId id="27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BF6D1D-2B33-473E-A366-F1E97BF23BB0}" type="datetimeFigureOut">
              <a:rPr lang="cs-CZ" smtClean="0"/>
              <a:pPr/>
              <a:t>21.11.2011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58600B-6185-4760-9A4B-E2530B4780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microsoft.com/office/2007/relationships/hdphoto" Target="../../clipboard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../clipboard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microsoft.com/office/2007/relationships/hdphoto" Target="../../clipboard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rtualczech.cz/kraj-ustecky/843-terezin-mala-pevnost" TargetMode="External"/><Relationship Id="rId4" Type="http://schemas.microsoft.com/office/2007/relationships/hdphoto" Target="../../clipboard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../clipboard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microsoft.com/office/2007/relationships/hdphoto" Target="../../clipboard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../clipboard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XvFKAtTa_k&amp;fb_source=messag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ojecuba.blogspot.com/2011/05/terezin.html" TargetMode="External"/><Relationship Id="rId2" Type="http://schemas.openxmlformats.org/officeDocument/2006/relationships/hyperlink" Target="http://www.youtube.com/watch?v=nXvFKAtTa_k&amp;fb_source=mess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ichard-1.com/terezin/mapy/mapa_2.jpg" TargetMode="External"/><Relationship Id="rId5" Type="http://schemas.openxmlformats.org/officeDocument/2006/relationships/hyperlink" Target="http://www.virtualczech.cz/kraj-ustecky/843-terezin-mala-pevnost" TargetMode="External"/><Relationship Id="rId4" Type="http://schemas.openxmlformats.org/officeDocument/2006/relationships/hyperlink" Target="http://cs.wikipedia.org/wiki/Koncentra%C4%8Dn%C3%AD_t%C3%A1bor_Terez%C3%ADn#P.C5.99ehled_n.C3.A1rodnost.C3.AD_deportovan.C3.BDch_do_Terez.C3.AD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../clipboard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../clipboard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microsoft.com/office/2007/relationships/hdphoto" Target="../../clipboard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locaust.cz/cz2/history/camps/bialysto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4.bp.blogspot.com/-sHqMJSol_J4/Tau4WqLQaAI/AAAAAAAACBY/t8MuD_0WcU4/s1600/DSCN09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 descr="http://symboly.xrs.cz/img/hex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2857500" cy="2857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5508104" cy="2348880"/>
          </a:xfrm>
        </p:spPr>
        <p:txBody>
          <a:bodyPr/>
          <a:lstStyle/>
          <a:p>
            <a:pPr algn="r"/>
            <a:r>
              <a:rPr lang="cs-CZ" dirty="0" smtClean="0"/>
              <a:t>    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Gymnázium Jiřího </a:t>
            </a:r>
            <a:r>
              <a:rPr lang="cs-CZ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Ortena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, C4B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algn="r"/>
            <a:r>
              <a:rPr lang="cs-C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eestyle Script" pitchFamily="66" charset="0"/>
                <a:cs typeface="Courier New" pitchFamily="49" charset="0"/>
              </a:rPr>
              <a:t>Eva </a:t>
            </a:r>
            <a:r>
              <a:rPr lang="cs-CZ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Freestyle Script" pitchFamily="66" charset="0"/>
                <a:cs typeface="Courier New" pitchFamily="49" charset="0"/>
              </a:rPr>
              <a:t>Kuberová</a:t>
            </a:r>
            <a:endParaRPr lang="cs-CZ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Freestyle Script" pitchFamily="66" charset="0"/>
              <a:cs typeface="Courier New" pitchFamily="49" charset="0"/>
            </a:endParaRPr>
          </a:p>
          <a:p>
            <a:pPr algn="r"/>
            <a:r>
              <a:rPr lang="cs-C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eestyle Script" pitchFamily="66" charset="0"/>
                <a:cs typeface="Courier New" pitchFamily="49" charset="0"/>
              </a:rPr>
              <a:t>Veronika </a:t>
            </a:r>
            <a:r>
              <a:rPr lang="cs-CZ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Freestyle Script" pitchFamily="66" charset="0"/>
                <a:cs typeface="Courier New" pitchFamily="49" charset="0"/>
              </a:rPr>
              <a:t>Sádovská</a:t>
            </a:r>
            <a:endParaRPr lang="cs-CZ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Freestyle Script" pitchFamily="66" charset="0"/>
              <a:cs typeface="Courier New" pitchFamily="49" charset="0"/>
            </a:endParaRPr>
          </a:p>
          <a:p>
            <a:pPr algn="r"/>
            <a:r>
              <a:rPr lang="cs-C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eestyle Script" pitchFamily="66" charset="0"/>
                <a:cs typeface="Courier New" pitchFamily="49" charset="0"/>
              </a:rPr>
              <a:t>Tereza Seifertová</a:t>
            </a:r>
            <a:endParaRPr lang="cs-CZ" sz="2800" b="1" dirty="0">
              <a:solidFill>
                <a:schemeClr val="bg1">
                  <a:lumMod val="95000"/>
                  <a:lumOff val="5000"/>
                </a:schemeClr>
              </a:solidFill>
              <a:latin typeface="Freestyle Script" pitchFamily="66" charset="0"/>
              <a:cs typeface="Courier New" pitchFamily="49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305800" cy="2787356"/>
          </a:xfrm>
        </p:spPr>
        <p:txBody>
          <a:bodyPr/>
          <a:lstStyle/>
          <a:p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Věznice gestapa  Terezín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0662" name="Picture 6" descr="http://www.jewishvirtuallibrary.org/jsource/images/Holocaust/Tere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320480" cy="27469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pic>
        <p:nvPicPr>
          <p:cNvPr id="8" name="Picture 6" descr="http://www.jewishvirtuallibrary.org/jsource/images/Holocaust/Tere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320480" cy="2817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pic>
        <p:nvPicPr>
          <p:cNvPr id="9" name="Picture 6" descr="http://www.jewishvirtuallibrary.org/jsource/images/Holocaust/Tere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344482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pic>
        <p:nvPicPr>
          <p:cNvPr id="10" name="Picture 6" descr="http://www.jewishvirtuallibrary.org/jsource/images/Holocaust/Tere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306078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o 6-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76749"/>
            <a:ext cx="1524000" cy="2381251"/>
          </a:xfrm>
          <a:prstGeom prst="rect">
            <a:avLst/>
          </a:prstGeom>
          <a:noFill/>
        </p:spPr>
      </p:pic>
      <p:pic>
        <p:nvPicPr>
          <p:cNvPr id="5" name="Obrázek 4" descr="http://thumbs.dreamstime.com/thumb_316/1222792974Y330wQ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účel udržovat tábor v chodu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zřízení kuchyní, pekáren, dezinfekční jednotky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velkými akcemi byly rozšiřovány vodovody, kanalizace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později nemocnice, domovy pro      mládež a pro seniory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sloužení nacistům – pěstování     ovoce, zeleniny, balení      spalovacích motorů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sz="67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PRACOVNÍ NASAZENÍ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ttp://thumbs.dreamstime.com/thumb_316/1222792974Y330wQ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 počátcích ghetta zakázáno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divadla, kabarety, opery, 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přednášky, výtvarné projevy, literární tvorba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Kulturní projevy byly prostředkem rezistence vězňů, uchovávaly          jim kus světa lidskosti ve          světě strachu, nejistoty a           bídy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sz="67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  <a:cs typeface="Courier New" pitchFamily="49" charset="0"/>
              </a:rPr>
              <a:t>KULTURNÍ ŽIVOT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Picture 5" descr="zo 6-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76749"/>
            <a:ext cx="1524000" cy="238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3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Malá pevnost Terezín</a:t>
            </a:r>
            <a:endParaRPr lang="cs-CZ" sz="6000" b="1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6" name="Obrázek 5" descr="TEREZIN_MALA_PEVN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704856" cy="512923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zo 6-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76749"/>
            <a:ext cx="1524000" cy="2381251"/>
          </a:xfrm>
          <a:prstGeom prst="rect">
            <a:avLst/>
          </a:prstGeom>
          <a:noFill/>
        </p:spPr>
      </p:pic>
      <p:pic>
        <p:nvPicPr>
          <p:cNvPr id="9" name="Obrázek 8" descr="http://thumbs.dreamstime.com/thumb_316/1222792974Y330wQ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1940 –věznice pražského gestapa</a:t>
            </a:r>
          </a:p>
          <a:p>
            <a:pPr lvl="1">
              <a:buClr>
                <a:srgbClr val="FFFF00"/>
              </a:buClr>
            </a:pPr>
            <a:r>
              <a:rPr lang="cs-CZ" sz="2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dva dvory + ženský dvůr + mužský dvůr</a:t>
            </a:r>
          </a:p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Velitel Heinrich </a:t>
            </a:r>
            <a:r>
              <a:rPr lang="cs-CZ" sz="2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cs-CZ" sz="2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ö</a:t>
            </a:r>
            <a:r>
              <a:rPr lang="cs-CZ" sz="2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ckel</a:t>
            </a:r>
            <a:r>
              <a:rPr lang="cs-CZ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„</a:t>
            </a:r>
            <a:r>
              <a:rPr lang="cs-CZ" sz="2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Pinďa</a:t>
            </a:r>
            <a:r>
              <a:rPr lang="cs-CZ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buClr>
                <a:srgbClr val="FFFF00"/>
              </a:buClr>
            </a:pPr>
            <a:r>
              <a:rPr lang="cs-CZ" sz="2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Wilhelm</a:t>
            </a:r>
            <a:r>
              <a:rPr lang="cs-CZ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Schmidt (</a:t>
            </a:r>
            <a:r>
              <a:rPr lang="cs-CZ" sz="2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Jöckelův</a:t>
            </a:r>
            <a:r>
              <a:rPr lang="cs-CZ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zástupce), </a:t>
            </a:r>
            <a:r>
              <a:rPr lang="cs-CZ" sz="2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Stephan</a:t>
            </a:r>
            <a:r>
              <a:rPr lang="cs-CZ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Rojko</a:t>
            </a:r>
            <a:r>
              <a:rPr lang="cs-CZ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Anton </a:t>
            </a:r>
            <a:r>
              <a:rPr lang="cs-CZ" sz="2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Malloth</a:t>
            </a:r>
            <a:endParaRPr lang="cs-CZ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Clr>
                <a:srgbClr val="FFFF00"/>
              </a:buClr>
            </a:pPr>
            <a:r>
              <a:rPr lang="cs-CZ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27 </a:t>
            </a:r>
            <a:r>
              <a:rPr lang="cs-CZ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000 mužů</a:t>
            </a:r>
            <a:r>
              <a:rPr lang="cs-CZ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 a </a:t>
            </a:r>
            <a:r>
              <a:rPr lang="cs-CZ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5000 žen</a:t>
            </a:r>
            <a:r>
              <a:rPr lang="cs-CZ" sz="2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cs-CZ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1500 židů, z ghetta za přestupky</a:t>
            </a:r>
          </a:p>
          <a:p>
            <a:pPr lvl="1">
              <a:buClr>
                <a:srgbClr val="FFFF00"/>
              </a:buClr>
            </a:pPr>
            <a:r>
              <a:rPr lang="cs-CZ" sz="2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smrt: mučení, hlad, popravy,        vyčerpání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548680"/>
            <a:ext cx="7772400" cy="93610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Bradley Hand ITC" pitchFamily="66" charset="0"/>
                <a:ea typeface="+mj-ea"/>
                <a:cs typeface="+mj-cs"/>
              </a:rPr>
              <a:t>Malá pevnost Terezín</a:t>
            </a:r>
            <a:endParaRPr kumimoji="0" lang="cs-CZ" sz="6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19672" y="620688"/>
            <a:ext cx="8229600" cy="12192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Mala_pevnost_Terezin_29.1.2011_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932373" cy="5949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1.bp.blogspot.com/_t1EerEY9sko/SK6VN9spoRI/AAAAAAAAA2o/P00ganUNJ4U/s400/terezin_bra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820736" cy="59046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zo 6-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76749"/>
            <a:ext cx="1524000" cy="2381251"/>
          </a:xfrm>
          <a:prstGeom prst="rect">
            <a:avLst/>
          </a:prstGeom>
          <a:noFill/>
        </p:spPr>
      </p:pic>
      <p:pic>
        <p:nvPicPr>
          <p:cNvPr id="6" name="Obrázek 5" descr="http://thumbs.dreamstime.com/thumb_316/1222792974Y330wQ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Správní dvůr, hodinové procedury, odevzdání cenností </a:t>
            </a:r>
          </a:p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Přiděleno: oděv, miska, přikrývka</a:t>
            </a:r>
          </a:p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 celách I. až II. 60-90 vězňů, třípatrové palandy, toaleta</a:t>
            </a:r>
          </a:p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 celách IV. Stovky vězňů</a:t>
            </a:r>
          </a:p>
          <a:p>
            <a:pPr>
              <a:buNone/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http://www.</a:t>
            </a:r>
            <a:r>
              <a:rPr lang="cs-CZ" sz="1400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virtualczech.cz</a:t>
            </a:r>
            <a:r>
              <a:rPr lang="cs-CZ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/kraj-</a:t>
            </a:r>
            <a:r>
              <a:rPr lang="cs-CZ" sz="1400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ustecky</a:t>
            </a:r>
            <a:r>
              <a:rPr lang="cs-CZ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/843-</a:t>
            </a:r>
            <a:r>
              <a:rPr lang="cs-CZ" sz="1400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terezin</a:t>
            </a:r>
            <a:r>
              <a:rPr lang="cs-CZ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-mala-pevnost</a:t>
            </a: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cs-CZ" sz="2400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ŽIVOTNÍ PODMÍNKY</a:t>
            </a:r>
            <a:endParaRPr lang="cs-CZ" sz="6000" b="1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8e01b58ff0_14313128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67071"/>
            <a:ext cx="8114402" cy="577024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220px-Theresienstadt_ba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3" y="836712"/>
            <a:ext cx="6816757" cy="51125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thumbs.dreamstime.com/thumb_316/1222792974Y330wQ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pic>
        <p:nvPicPr>
          <p:cNvPr id="5" name="Picture 5" descr="zo 6-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76749"/>
            <a:ext cx="1524000" cy="2381251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250g chleba /den, 2krát lžíce náhražkové kávy/den, hl. jídlo vodová zeleninová polévka</a:t>
            </a:r>
          </a:p>
          <a:p>
            <a:pPr>
              <a:buClr>
                <a:srgbClr val="FFFF00"/>
              </a:buClr>
            </a:pPr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tvrdá práce (stavební práce, zemědělská, pro firmy)</a:t>
            </a:r>
          </a:p>
          <a:p>
            <a:pPr>
              <a:buClr>
                <a:srgbClr val="FFFF00"/>
              </a:buClr>
            </a:pPr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přednášky, politické /náboženské přednášky, kreslení, zpívání</a:t>
            </a:r>
          </a:p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Katastrofální </a:t>
            </a:r>
            <a:r>
              <a:rPr lang="cs-CZ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hyg</a:t>
            </a: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. podmínky</a:t>
            </a:r>
          </a:p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Konec II. s. v. přeplnění IV. – skvrnitý tyfus, karanténa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  <a:cs typeface="Courier New" pitchFamily="49" charset="0"/>
              </a:rPr>
              <a:t>STRAVOVÁNÍ A </a:t>
            </a:r>
            <a:r>
              <a:rPr lang="cs-CZ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č</a:t>
            </a:r>
            <a:r>
              <a:rPr lang="cs-CZ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  <a:cs typeface="Courier New" pitchFamily="49" charset="0"/>
              </a:rPr>
              <a:t>AS</a:t>
            </a:r>
            <a:endParaRPr lang="cs-CZ" sz="6000" b="1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zo 6-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76749"/>
            <a:ext cx="1524000" cy="2381251"/>
          </a:xfrm>
          <a:prstGeom prst="rect">
            <a:avLst/>
          </a:prstGeom>
          <a:noFill/>
        </p:spPr>
      </p:pic>
      <p:pic>
        <p:nvPicPr>
          <p:cNvPr id="4" name="Obrázek 3" descr="http://thumbs.dreamstime.com/thumb_316/1222792974Y330wQ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založena 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1780 Josefem II.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strategické místo (soutok Labe a Ohře)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obranná pevnost před vpády Prusů 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nejmodernější pevnost v rámci Rakouska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výborný žalář i neblaze proslulé vězení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stavba 15 tisíc lidí 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posádka pevnosti – asi 11 000 mužů</a:t>
            </a:r>
          </a:p>
          <a:p>
            <a:pPr lvl="1">
              <a:buClr>
                <a:srgbClr val="FFFF00"/>
              </a:buClr>
            </a:pP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Hlavní pevnost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- na levém břehu Nové Ohře</a:t>
            </a:r>
          </a:p>
          <a:p>
            <a:pPr lvl="1">
              <a:buClr>
                <a:srgbClr val="FFFF00"/>
              </a:buClr>
            </a:pP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Malá pevnost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-  na pravém břehu Staré Ohře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Historie 1/3</a:t>
            </a:r>
            <a:endParaRPr lang="cs-CZ" sz="6000" b="1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thumbs.dreamstime.com/thumb_316/1222792974Y330wQ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Osvobození – odsouzena k trestu smrti většina dozorců (Litoměřický lidový soud)</a:t>
            </a:r>
          </a:p>
          <a:p>
            <a:pPr>
              <a:buClr>
                <a:srgbClr val="FFFF00"/>
              </a:buClr>
            </a:pPr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čeští vojáci hlídali německé a „státně nespolehlivé“ osoby</a:t>
            </a:r>
          </a:p>
          <a:p>
            <a:pPr>
              <a:buClr>
                <a:srgbClr val="FFFF00"/>
              </a:buClr>
            </a:pPr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od 1945 do roku 1948 prošlo 3800 lidí, zemřelo: 600</a:t>
            </a:r>
          </a:p>
          <a:p>
            <a:pPr>
              <a:buClr>
                <a:srgbClr val="FFFF00"/>
              </a:buClr>
            </a:pPr>
            <a:r>
              <a:rPr lang="cs-CZ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brutální zacházení, znásilňování žen</a:t>
            </a:r>
          </a:p>
          <a:p>
            <a:pPr>
              <a:buClr>
                <a:srgbClr val="FFFF00"/>
              </a:buClr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Svědectví doktorů Raška a Patočka, zlepšení podmínek</a:t>
            </a:r>
            <a:endParaRPr lang="cs-CZ" sz="2400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VÝM</a:t>
            </a:r>
            <a:r>
              <a:rPr lang="cs-CZ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Ě</a:t>
            </a:r>
            <a:r>
              <a:rPr lang="cs-CZ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NA STRÁŽÍ</a:t>
            </a:r>
            <a:endParaRPr lang="cs-CZ" sz="6000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5" name="Picture 5" descr="zo 6-3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76749"/>
            <a:ext cx="1524000" cy="238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44149.jpg"/>
          <p:cNvPicPr>
            <a:picLocks noChangeAspect="1"/>
          </p:cNvPicPr>
          <p:nvPr/>
        </p:nvPicPr>
        <p:blipFill>
          <a:blip r:embed="rId2" cstate="print"/>
          <a:srcRect r="24239"/>
          <a:stretch>
            <a:fillRect/>
          </a:stretch>
        </p:blipFill>
        <p:spPr>
          <a:xfrm>
            <a:off x="5580112" y="3861048"/>
            <a:ext cx="3323020" cy="2802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Narozena 1929, bydliště: Kutná Hora, Česká ulice</a:t>
            </a:r>
          </a:p>
          <a:p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Židovská rodina, otec: doktor, matka: v domácnosti</a:t>
            </a:r>
          </a:p>
          <a:p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1942 deportace do Terezínu</a:t>
            </a:r>
          </a:p>
          <a:p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1943- deportace do Osvětimi, </a:t>
            </a:r>
            <a:r>
              <a:rPr lang="cs-CZ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Birkenau</a:t>
            </a:r>
            <a:endParaRPr lang="cs-CZ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Pracovní schopnost: ženy: 16-40 let</a:t>
            </a:r>
          </a:p>
          <a:p>
            <a:pPr>
              <a:buNone/>
            </a:pPr>
            <a:r>
              <a:rPr lang="cs-CZ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               muži: 16-45 let</a:t>
            </a:r>
          </a:p>
          <a:p>
            <a:r>
              <a:rPr lang="cs-CZ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jediná z rodiny přežila díky chybě</a:t>
            </a:r>
          </a:p>
          <a:p>
            <a:r>
              <a:rPr lang="cs-CZ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3 roky se léčila, vystudovala KU</a:t>
            </a:r>
          </a:p>
          <a:p>
            <a:r>
              <a:rPr lang="cs-CZ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Předsedkyně Terezínské iniciativy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Dagmar </a:t>
            </a:r>
            <a:r>
              <a:rPr lang="cs-CZ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Lieblová</a:t>
            </a:r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, </a:t>
            </a:r>
            <a:r>
              <a:rPr lang="cs-CZ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Phd</a:t>
            </a:r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.</a:t>
            </a:r>
            <a:endParaRPr lang="cs-CZ" sz="6000" b="1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</a:t>
            </a:r>
            <a:r>
              <a:rPr lang="cs-CZ" dirty="0" err="1" smtClean="0">
                <a:hlinkClick r:id="rId2"/>
              </a:rPr>
              <a:t>nXvFKAtTa</a:t>
            </a:r>
            <a:r>
              <a:rPr lang="cs-CZ" dirty="0" smtClean="0">
                <a:hlinkClick r:id="rId2"/>
              </a:rPr>
              <a:t>_k&amp;</a:t>
            </a:r>
            <a:r>
              <a:rPr lang="cs-CZ" dirty="0" err="1" smtClean="0">
                <a:hlinkClick r:id="rId2"/>
              </a:rPr>
              <a:t>fb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source</a:t>
            </a:r>
            <a:r>
              <a:rPr lang="cs-CZ" dirty="0" smtClean="0">
                <a:hlinkClick r:id="rId2"/>
              </a:rPr>
              <a:t>=</a:t>
            </a:r>
            <a:r>
              <a:rPr lang="cs-CZ" dirty="0" err="1" smtClean="0">
                <a:hlinkClick r:id="rId2"/>
              </a:rPr>
              <a:t>message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19200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  <a:cs typeface="Courier New" pitchFamily="49" charset="0"/>
              </a:rPr>
              <a:t>Brundibár</a:t>
            </a:r>
            <a:endParaRPr lang="cs-CZ" sz="7200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http://www.</a:t>
            </a:r>
            <a:r>
              <a:rPr lang="cs-CZ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youtube.com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/</a:t>
            </a:r>
            <a:r>
              <a:rPr lang="cs-CZ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watch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?v=</a:t>
            </a:r>
            <a:r>
              <a:rPr lang="cs-CZ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nXvFKAtTa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_k&amp;</a:t>
            </a:r>
            <a:r>
              <a:rPr lang="cs-CZ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fb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_</a:t>
            </a:r>
            <a:r>
              <a:rPr lang="cs-CZ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source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=</a:t>
            </a:r>
            <a:r>
              <a:rPr lang="cs-CZ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message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, 20. 11. 2011</a:t>
            </a:r>
          </a:p>
          <a:p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3"/>
              </a:rPr>
              <a:t>http://mojecuba.blogspot.com/2011/05/terezin.html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, 20. 11. 2011</a:t>
            </a:r>
          </a:p>
          <a:p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4"/>
              </a:rPr>
              <a:t>http://cs.wikipedia.org/wiki/Koncentra%C4%8Dn%C3%AD_t%C3%A1bor_Terez%C3%ADn#P.C5.99ehled_n.C3.A1rodnost.C3.AD_deportovan.C3.BDch_do_Terez.C3.ADna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, 20. 11. 2011</a:t>
            </a:r>
          </a:p>
          <a:p>
            <a:r>
              <a:rPr lang="cs-CZ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http://www.</a:t>
            </a:r>
            <a:r>
              <a:rPr lang="cs-CZ" sz="1800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virtualczech.cz</a:t>
            </a:r>
            <a:r>
              <a:rPr lang="cs-CZ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/kraj-</a:t>
            </a:r>
            <a:r>
              <a:rPr lang="cs-CZ" sz="1800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ustecky</a:t>
            </a:r>
            <a:r>
              <a:rPr lang="cs-CZ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/843-</a:t>
            </a:r>
            <a:r>
              <a:rPr lang="cs-CZ" sz="1800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terezin</a:t>
            </a:r>
            <a:r>
              <a:rPr lang="cs-CZ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hlinkClick r:id="rId5"/>
              </a:rPr>
              <a:t>-mala-pevnost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, 20. 11. 2011</a:t>
            </a:r>
          </a:p>
          <a:p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  <a:hlinkClick r:id="rId6"/>
              </a:rPr>
              <a:t>http://richard-1.com/terezin/mapy/mapa_2.jpg</a:t>
            </a:r>
            <a:r>
              <a:rPr lang="cs-CZ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, 20. 11. 2011</a:t>
            </a:r>
          </a:p>
          <a:p>
            <a:endParaRPr lang="cs-CZ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cs-CZ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  <a:cs typeface="Courier New" pitchFamily="49" charset="0"/>
              </a:rPr>
              <a:t>Zdroje</a:t>
            </a:r>
            <a:endParaRPr lang="cs-CZ" sz="6000" b="1" dirty="0">
              <a:solidFill>
                <a:schemeClr val="bg1">
                  <a:lumMod val="95000"/>
                  <a:lumOff val="5000"/>
                </a:schemeClr>
              </a:solidFill>
              <a:latin typeface="Bradley Hand ITC" pitchFamily="66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richard-1.com/terezin/mapy/map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49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thumbs.dreamstime.com/thumb_316/1222792974Y330wQ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pic>
        <p:nvPicPr>
          <p:cNvPr id="5" name="Picture 5" descr="zo 6-3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476749"/>
            <a:ext cx="1524000" cy="2381251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II. Světová válka</a:t>
            </a:r>
          </a:p>
          <a:p>
            <a:pPr marL="640080" lvl="2">
              <a:spcBef>
                <a:spcPts val="600"/>
              </a:spcBef>
              <a:buClr>
                <a:srgbClr val="FFFF00"/>
              </a:buClr>
            </a:pP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Hlavní pevnost  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- židovské ghetto</a:t>
            </a:r>
          </a:p>
          <a:p>
            <a:pPr marL="640080" lvl="2">
              <a:spcBef>
                <a:spcPts val="600"/>
              </a:spcBef>
              <a:buClr>
                <a:srgbClr val="FFFF00"/>
              </a:buClr>
            </a:pP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Malá pevnost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– věznice pražského gestapa 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železniční vlečka</a:t>
            </a:r>
          </a:p>
          <a:p>
            <a:pPr>
              <a:buClr>
                <a:srgbClr val="FFFF00"/>
              </a:buClr>
            </a:pPr>
            <a:r>
              <a:rPr lang="cs-CZ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Reinhard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Heydrich</a:t>
            </a: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- 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„sběrný a průchozí tábor“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ŽNO – „Komando výstavby“ - příprava kasárny 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24. listopadu 1941 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původní obyvatelstvo – opuštění do 30. června 1942 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celé město = 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vězení → otevřeného ghetta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Historie 2/3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ttp://thumbs.dreamstime.com/thumb_316/1222792974Y330wQ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pic>
        <p:nvPicPr>
          <p:cNvPr id="4" name="Picture 5" descr="zo 6-3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476749"/>
            <a:ext cx="1524000" cy="2381251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leden 1942 – starobní ghetto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politici, vědci, umělci</a:t>
            </a:r>
          </a:p>
          <a:p>
            <a:pPr>
              <a:buClr>
                <a:srgbClr val="FFFF00"/>
              </a:buClr>
            </a:pPr>
            <a:endParaRPr lang="cs-CZ" dirty="0" smtClean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shromažďování Židů a transportování do koncentračních táborů</a:t>
            </a:r>
          </a:p>
          <a:p>
            <a:pPr lvl="2">
              <a:buClr>
                <a:srgbClr val="FFFF00"/>
              </a:buClr>
            </a:pPr>
            <a:r>
              <a:rPr lang="cs-C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nejednalo se o vyhlazovací tábor</a:t>
            </a:r>
          </a:p>
          <a:p>
            <a:pPr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„pouze“ dvě trestné hromadné     popravy</a:t>
            </a:r>
          </a:p>
          <a:p>
            <a:pPr>
              <a:buClr>
                <a:srgbClr val="FFFF00"/>
              </a:buClr>
            </a:pP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nebyly plynové komory 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Historie 3/3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o 6-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76749"/>
            <a:ext cx="1524000" cy="2381251"/>
          </a:xfrm>
          <a:prstGeom prst="rect">
            <a:avLst/>
          </a:prstGeom>
          <a:noFill/>
        </p:spPr>
      </p:pic>
      <p:pic>
        <p:nvPicPr>
          <p:cNvPr id="7" name="Obrázek 6" descr="http://thumbs.dreamstime.com/thumb_316/1222792974Y330wQ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lc="http://schemas.openxmlformats.org/drawingml/2006/lockedCanvas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3666728" cy="39098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flat"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zákazy a nařízení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kolektivní tresty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ghetto přeplněno lidmi (r. 1942 – 58 500 lidí)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velmi špatné hygienické, ubytovací a stravovací podmínky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velká úmrtnost (r. 1942          umíralo v průměru 127 lidí        denně)</a:t>
            </a:r>
          </a:p>
          <a:p>
            <a:pPr lvl="0">
              <a:buClr>
                <a:srgbClr val="FFFF00"/>
              </a:buClr>
            </a:pPr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pracovní povinnosti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cs-CZ" sz="67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ŽIVOT V TEREZÍNU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1412779"/>
          <a:ext cx="8784976" cy="54012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92488"/>
                <a:gridCol w="4392488"/>
              </a:tblGrid>
              <a:tr h="35308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Země původu</a:t>
                      </a:r>
                    </a:p>
                  </a:txBody>
                  <a:tcPr marL="66623" marR="66623" marT="33311" marB="3331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Počet </a:t>
                      </a:r>
                      <a:r>
                        <a:rPr lang="cs-CZ" sz="20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zaokrouhl</a:t>
                      </a:r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</a:p>
                  </a:txBody>
                  <a:tcPr marL="66623" marR="66623" marT="33311" marB="33311" anchor="ctr">
                    <a:solidFill>
                      <a:srgbClr val="FFFF00"/>
                    </a:solidFill>
                  </a:tcPr>
                </a:tc>
              </a:tr>
              <a:tr h="35308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Protektorát Čechy a Morava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74 000</a:t>
                      </a:r>
                    </a:p>
                  </a:txBody>
                  <a:tcPr marL="66623" marR="66623" marT="33311" marB="33311" anchor="ctr"/>
                </a:tc>
              </a:tr>
              <a:tr h="35308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Německá Říše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43 000</a:t>
                      </a:r>
                    </a:p>
                  </a:txBody>
                  <a:tcPr marL="66623" marR="66623" marT="33311" marB="33311" anchor="ctr"/>
                </a:tc>
              </a:tr>
              <a:tr h="35308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Rakousko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15 000</a:t>
                      </a:r>
                    </a:p>
                  </a:txBody>
                  <a:tcPr marL="66623" marR="66623" marT="33311" marB="33311" anchor="ctr"/>
                </a:tc>
              </a:tr>
              <a:tr h="35308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Nizozemí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5 000</a:t>
                      </a:r>
                    </a:p>
                  </a:txBody>
                  <a:tcPr marL="66623" marR="66623" marT="33311" marB="33311" anchor="ctr"/>
                </a:tc>
              </a:tr>
              <a:tr h="35308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Slovensko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1 400</a:t>
                      </a:r>
                    </a:p>
                  </a:txBody>
                  <a:tcPr marL="66623" marR="66623" marT="33311" marB="33311" anchor="ctr"/>
                </a:tc>
              </a:tr>
              <a:tr h="35308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Maďarsko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1 100</a:t>
                      </a:r>
                    </a:p>
                  </a:txBody>
                  <a:tcPr marL="66623" marR="66623" marT="33311" marB="33311" anchor="ctr"/>
                </a:tc>
              </a:tr>
              <a:tr h="35308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Dánsko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500</a:t>
                      </a:r>
                    </a:p>
                  </a:txBody>
                  <a:tcPr marL="66623" marR="66623" marT="33311" marB="33311" anchor="ctr"/>
                </a:tc>
              </a:tr>
              <a:tr h="505424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Narození + neurčené přírůstky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250</a:t>
                      </a:r>
                    </a:p>
                  </a:txBody>
                  <a:tcPr marL="66623" marR="66623" marT="33311" marB="33311" anchor="ctr"/>
                </a:tc>
              </a:tr>
              <a:tr h="353088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Dohromady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140 250</a:t>
                      </a:r>
                    </a:p>
                  </a:txBody>
                  <a:tcPr marL="66623" marR="66623" marT="33311" marB="33311" anchor="ctr"/>
                </a:tc>
              </a:tr>
              <a:tr h="353088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+ </a:t>
                      </a:r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hlinkClick r:id="rId2"/>
                        </a:rPr>
                        <a:t>Bialystocké děti</a:t>
                      </a:r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(Polsko)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1 260</a:t>
                      </a:r>
                    </a:p>
                  </a:txBody>
                  <a:tcPr marL="66623" marR="66623" marT="33311" marB="33311" anchor="ctr"/>
                </a:tc>
              </a:tr>
              <a:tr h="642843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+ evakuační transporty a pochody smrti (různé nár.)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15 000</a:t>
                      </a:r>
                    </a:p>
                  </a:txBody>
                  <a:tcPr marL="66623" marR="66623" marT="33311" marB="33311" anchor="ctr"/>
                </a:tc>
              </a:tr>
              <a:tr h="505424">
                <a:tc>
                  <a:txBody>
                    <a:bodyPr/>
                    <a:lstStyle/>
                    <a:p>
                      <a:r>
                        <a:rPr lang="cs-CZ" sz="2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Dohromady - konečný počet</a:t>
                      </a:r>
                    </a:p>
                  </a:txBody>
                  <a:tcPr marL="66623" marR="66623" marT="33311" marB="33311" anchor="ctr"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156 500</a:t>
                      </a:r>
                    </a:p>
                  </a:txBody>
                  <a:tcPr marL="66623" marR="66623" marT="33311" marB="33311" anchor="ctr"/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829919" y="260648"/>
            <a:ext cx="47708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Bradley Hand ITC" pitchFamily="66" charset="0"/>
                <a:cs typeface="Arial" pitchFamily="34" charset="0"/>
              </a:rPr>
              <a:t>P</a:t>
            </a:r>
            <a:r>
              <a:rPr kumimoji="0" lang="cs-CZ" sz="32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ř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Bradley Hand ITC" pitchFamily="66" charset="0"/>
                <a:cs typeface="Arial" pitchFamily="34" charset="0"/>
              </a:rPr>
              <a:t>ehled národností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Bradley Hand ITC" pitchFamily="66" charset="0"/>
                <a:cs typeface="Arial" pitchFamily="34" charset="0"/>
              </a:rPr>
              <a:t>deportovaných do Terezína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Umývárna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8850" name="Picture 2" descr="http://nd05.jxs.cz/490/898/85c9e40d51_79765690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16924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Pračka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9874" name="Picture 2" descr="http://4.bp.blogspot.com/-sHqMJSol_J4/Tau4WqLQaAI/AAAAAAAACBY/t8MuD_0WcU4/s640/DSCN09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920880" cy="59406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407</TotalTime>
  <Words>562</Words>
  <Application>Microsoft Office PowerPoint</Application>
  <PresentationFormat>Předvádění na obrazovce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Papír</vt:lpstr>
      <vt:lpstr>Věznice gestapa  Terezín</vt:lpstr>
      <vt:lpstr>Historie 1/3</vt:lpstr>
      <vt:lpstr>Snímek 3</vt:lpstr>
      <vt:lpstr>Historie 2/3</vt:lpstr>
      <vt:lpstr>Historie 3/3</vt:lpstr>
      <vt:lpstr>ŽIVOT V TEREZÍNU </vt:lpstr>
      <vt:lpstr>Snímek 7</vt:lpstr>
      <vt:lpstr>Umývárna</vt:lpstr>
      <vt:lpstr>Pračka</vt:lpstr>
      <vt:lpstr>PRACOVNÍ NASAZENÍ </vt:lpstr>
      <vt:lpstr>KULTURNÍ ŽIVOT </vt:lpstr>
      <vt:lpstr>Malá pevnost Terezín</vt:lpstr>
      <vt:lpstr>Snímek 13</vt:lpstr>
      <vt:lpstr>Snímek 14</vt:lpstr>
      <vt:lpstr>Snímek 15</vt:lpstr>
      <vt:lpstr>ŽIVOTNÍ PODMÍNKY</vt:lpstr>
      <vt:lpstr>Snímek 17</vt:lpstr>
      <vt:lpstr>Snímek 18</vt:lpstr>
      <vt:lpstr>STRAVOVÁNÍ A čAS</vt:lpstr>
      <vt:lpstr>VÝMĚNA STRÁŽÍ</vt:lpstr>
      <vt:lpstr>Dagmar Lieblová, Phd.</vt:lpstr>
      <vt:lpstr>Brundibár</vt:lpstr>
      <vt:lpstr>Zdroje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Malá pevnost Terezín</dc:title>
  <dc:creator>Veronika</dc:creator>
  <cp:lastModifiedBy>Terezka VAIO</cp:lastModifiedBy>
  <cp:revision>40</cp:revision>
  <dcterms:created xsi:type="dcterms:W3CDTF">2011-11-20T15:24:11Z</dcterms:created>
  <dcterms:modified xsi:type="dcterms:W3CDTF">2011-11-21T08:41:05Z</dcterms:modified>
</cp:coreProperties>
</file>