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9" r:id="rId4"/>
    <p:sldId id="265" r:id="rId5"/>
    <p:sldId id="267" r:id="rId6"/>
    <p:sldId id="266" r:id="rId7"/>
    <p:sldId id="261" r:id="rId8"/>
    <p:sldId id="262" r:id="rId9"/>
    <p:sldId id="260" r:id="rId10"/>
    <p:sldId id="264" r:id="rId11"/>
    <p:sldId id="263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  <p:sldId id="277" r:id="rId22"/>
    <p:sldId id="285" r:id="rId23"/>
    <p:sldId id="284" r:id="rId24"/>
    <p:sldId id="281" r:id="rId25"/>
    <p:sldId id="282" r:id="rId26"/>
    <p:sldId id="283" r:id="rId27"/>
    <p:sldId id="280" r:id="rId28"/>
    <p:sldId id="278" r:id="rId29"/>
    <p:sldId id="279" r:id="rId30"/>
    <p:sldId id="286" r:id="rId31"/>
    <p:sldId id="25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AC08-76DA-4B83-9BEB-2661EA4649E9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D30FA-B278-47B4-BD0D-953E216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97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D30FA-B278-47B4-BD0D-953E2169F25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66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27B76B-85F5-4A50-8DB2-C3C297506063}" type="datetimeFigureOut">
              <a:rPr lang="cs-CZ" smtClean="0"/>
              <a:t>26.1.2014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F0E53F-4249-4A48-96D5-D77511C113F1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commons.wikimedia.org/wiki/File:Latin_Cross.sv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Drake%C5%AFv_pr%C5%AFlivht" TargetMode="External"/><Relationship Id="rId13" Type="http://schemas.openxmlformats.org/officeDocument/2006/relationships/hyperlink" Target="http://www.biographi.ca/en/bio/baffin_william_1E.html" TargetMode="External"/><Relationship Id="rId18" Type="http://schemas.openxmlformats.org/officeDocument/2006/relationships/hyperlink" Target="http://www.nairaland.com/1012053/bayelsa-adopts-own-flag-coat" TargetMode="External"/><Relationship Id="rId26" Type="http://schemas.openxmlformats.org/officeDocument/2006/relationships/hyperlink" Target="http://www.szs-pi.cz/downloads/index.php?path=Studenti/zem%ECpis+-+1.B/mapy/Amerika/" TargetMode="External"/><Relationship Id="rId3" Type="http://schemas.openxmlformats.org/officeDocument/2006/relationships/hyperlink" Target="http://en.wikipedia.org/wiki/Saint_Lawrence_River" TargetMode="External"/><Relationship Id="rId21" Type="http://schemas.openxmlformats.org/officeDocument/2006/relationships/hyperlink" Target="http://cs.wikipedia.org/wiki/George_Vancouver" TargetMode="External"/><Relationship Id="rId34" Type="http://schemas.openxmlformats.org/officeDocument/2006/relationships/hyperlink" Target="http://albaciudad.org/wp/index.php/2011/02/natalicio-de-antonio-jose-de-sucre/" TargetMode="External"/><Relationship Id="rId7" Type="http://schemas.openxmlformats.org/officeDocument/2006/relationships/hyperlink" Target="http://cs.wikipedia.org/wiki/Davis%C5%AFv_pr%C5%AFliv" TargetMode="External"/><Relationship Id="rId12" Type="http://schemas.openxmlformats.org/officeDocument/2006/relationships/hyperlink" Target="http://history-if.blog.cz/1004" TargetMode="External"/><Relationship Id="rId17" Type="http://schemas.openxmlformats.org/officeDocument/2006/relationships/hyperlink" Target="http://www.biography.com/people/henry-hudson-9346049" TargetMode="External"/><Relationship Id="rId25" Type="http://schemas.openxmlformats.org/officeDocument/2006/relationships/hyperlink" Target="http://cs.wikipedia.org/wiki/Kry%C5%A1tof_Kolumbus" TargetMode="External"/><Relationship Id="rId33" Type="http://schemas.openxmlformats.org/officeDocument/2006/relationships/hyperlink" Target="http://pl.wikipedia.org/wiki/Jerzy_III_Hanowerski" TargetMode="External"/><Relationship Id="rId38" Type="http://schemas.openxmlformats.org/officeDocument/2006/relationships/hyperlink" Target="http://farnost-vpavlovice.webnode.cz/news/svatek-nanebevzeti-panny-marie/" TargetMode="External"/><Relationship Id="rId2" Type="http://schemas.openxmlformats.org/officeDocument/2006/relationships/hyperlink" Target="http://en.wikipedia.org/wiki/Nicaragua" TargetMode="External"/><Relationship Id="rId16" Type="http://schemas.openxmlformats.org/officeDocument/2006/relationships/hyperlink" Target="http://cs.wikipedia.org/wiki/Rusk%C3%A9_n%C3%A1mo%C5%99nictvo" TargetMode="External"/><Relationship Id="rId20" Type="http://schemas.openxmlformats.org/officeDocument/2006/relationships/hyperlink" Target="http://en.wikipedia.org/wiki/Alexander_Mackenzie_(explorer)" TargetMode="External"/><Relationship Id="rId29" Type="http://schemas.openxmlformats.org/officeDocument/2006/relationships/hyperlink" Target="http://en.wikipedia.org/wiki/Nicarao_(caciqu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Bol%C3%ADvie" TargetMode="External"/><Relationship Id="rId11" Type="http://schemas.openxmlformats.org/officeDocument/2006/relationships/hyperlink" Target="http://cs.wikipedia.org/wiki/Mount_McKinley" TargetMode="External"/><Relationship Id="rId24" Type="http://schemas.openxmlformats.org/officeDocument/2006/relationships/hyperlink" Target="http://cs.wikipedia.org/wiki/Francis_Drake" TargetMode="External"/><Relationship Id="rId32" Type="http://schemas.openxmlformats.org/officeDocument/2006/relationships/hyperlink" Target="http://en.wikipedia.org/wiki/William_McKinley" TargetMode="External"/><Relationship Id="rId37" Type="http://schemas.openxmlformats.org/officeDocument/2006/relationships/hyperlink" Target="http://harekrsna.cz/cvs/2007/bhavisja_purana_jezis_kristus" TargetMode="External"/><Relationship Id="rId5" Type="http://schemas.openxmlformats.org/officeDocument/2006/relationships/hyperlink" Target="http://cs.wikipedia.org/wiki/Baffin%C5%AFv_ostrov" TargetMode="External"/><Relationship Id="rId15" Type="http://schemas.openxmlformats.org/officeDocument/2006/relationships/hyperlink" Target="http://cs.wikipedia.org/wiki/Vitus_Bering" TargetMode="External"/><Relationship Id="rId23" Type="http://schemas.openxmlformats.org/officeDocument/2006/relationships/hyperlink" Target="http://obrazky.superia.cz/mapy/mapa_jizni_ameriky-800.php" TargetMode="External"/><Relationship Id="rId28" Type="http://schemas.openxmlformats.org/officeDocument/2006/relationships/hyperlink" Target="http://www.daildeca.cz/vrastilohn16az18.html" TargetMode="External"/><Relationship Id="rId36" Type="http://schemas.openxmlformats.org/officeDocument/2006/relationships/hyperlink" Target="http://www.p-art-a.cz/index.php?page=maria-prusali/ikonografie" TargetMode="External"/><Relationship Id="rId10" Type="http://schemas.openxmlformats.org/officeDocument/2006/relationships/hyperlink" Target="http://cs.wikipedia.org/wiki/Magalh%C3%A3es%C5%AFv_pr%C5%AFliv" TargetMode="External"/><Relationship Id="rId19" Type="http://schemas.openxmlformats.org/officeDocument/2006/relationships/hyperlink" Target="http://cs.wikipedia.org/wiki/John_Davis" TargetMode="External"/><Relationship Id="rId31" Type="http://schemas.openxmlformats.org/officeDocument/2006/relationships/hyperlink" Target="http://cs.wikipedia.org/wiki/George_Washington" TargetMode="External"/><Relationship Id="rId4" Type="http://schemas.openxmlformats.org/officeDocument/2006/relationships/hyperlink" Target="http://en.wikipedia.org/wiki/Huascar%C3%A1n" TargetMode="External"/><Relationship Id="rId9" Type="http://schemas.openxmlformats.org/officeDocument/2006/relationships/hyperlink" Target="http://cs.wikipedia.org/wiki/Georgetown_(Guyana)" TargetMode="External"/><Relationship Id="rId14" Type="http://schemas.openxmlformats.org/officeDocument/2006/relationships/hyperlink" Target="http://www.mapysveta.eu/slepa_mapa_severni_ameriky.php" TargetMode="External"/><Relationship Id="rId22" Type="http://schemas.openxmlformats.org/officeDocument/2006/relationships/hyperlink" Target="http://espacoememoria.blogspot.cz/2010/07/fernao-de-magalhaes.html" TargetMode="External"/><Relationship Id="rId27" Type="http://schemas.openxmlformats.org/officeDocument/2006/relationships/hyperlink" Target="http://en.wikipedia.org/wiki/Hu%C3%A1scar" TargetMode="External"/><Relationship Id="rId30" Type="http://schemas.openxmlformats.org/officeDocument/2006/relationships/hyperlink" Target="http://www.tisknemeobrazy.cz/eshop/D192-starozitny-fotoaparat" TargetMode="External"/><Relationship Id="rId35" Type="http://schemas.openxmlformats.org/officeDocument/2006/relationships/hyperlink" Target="http://liturgicalyear.wordpress.com/2010/08/10/st-lawrences-witness-on-the-treasures-of-the-chur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406640" cy="3285126"/>
          </a:xfrm>
        </p:spPr>
        <p:txBody>
          <a:bodyPr>
            <a:noAutofit/>
          </a:bodyPr>
          <a:lstStyle/>
          <a:p>
            <a:r>
              <a:rPr lang="cs-CZ" sz="6600" dirty="0" smtClean="0"/>
              <a:t>Zeměpisné pojmy pojmenované po slavných osobnostech</a:t>
            </a:r>
            <a:endParaRPr lang="cs-CZ" sz="6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6189217"/>
            <a:ext cx="302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Vypracovala: Lucie Kosová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26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8104" y="5733256"/>
            <a:ext cx="3425584" cy="515144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cs-CZ" dirty="0" smtClean="0"/>
              <a:t>George Vancouver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043"/>
            <a:ext cx="3023964" cy="41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23056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89237"/>
            <a:ext cx="36004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51484" y="5085184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40352" y="2189237"/>
            <a:ext cx="1404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Vancouver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0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4008" y="5517232"/>
            <a:ext cx="4289680" cy="7311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 smtClean="0"/>
              <a:t>Alexander </a:t>
            </a:r>
            <a:r>
              <a:rPr lang="cs-CZ" dirty="0" err="1" smtClean="0"/>
              <a:t>MacKenzie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36924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Host\Desktop\Obráze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459914" cy="47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5229200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18. – 19.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92510" y="5597"/>
            <a:ext cx="149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řeka </a:t>
            </a:r>
            <a:r>
              <a:rPr lang="cs-CZ" sz="2000" dirty="0" err="1" smtClean="0">
                <a:solidFill>
                  <a:srgbClr val="FF0000"/>
                </a:solidFill>
              </a:rPr>
              <a:t>MacKenzie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62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rmAutofit/>
          </a:bodyPr>
          <a:lstStyle/>
          <a:p>
            <a:r>
              <a:rPr lang="cs-CZ" sz="8000" dirty="0" smtClean="0"/>
              <a:t>Indiáni</a:t>
            </a:r>
            <a:endParaRPr lang="cs-CZ" sz="8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7"/>
            <a:ext cx="4316114" cy="456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25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5589240"/>
            <a:ext cx="3713616" cy="659160"/>
          </a:xfrm>
        </p:spPr>
        <p:txBody>
          <a:bodyPr/>
          <a:lstStyle/>
          <a:p>
            <a:pPr marL="82296" indent="0">
              <a:buNone/>
            </a:pPr>
            <a:r>
              <a:rPr lang="cs-CZ" dirty="0" err="1" smtClean="0"/>
              <a:t>Huaskarán</a:t>
            </a:r>
            <a:r>
              <a:rPr lang="cs-CZ" dirty="0" smtClean="0"/>
              <a:t> Inka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3568030" cy="44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444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012160" y="213285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379476" y="5531181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27661" y="1988840"/>
            <a:ext cx="1400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h</a:t>
            </a:r>
            <a:r>
              <a:rPr lang="cs-CZ" sz="2000" dirty="0" smtClean="0">
                <a:solidFill>
                  <a:srgbClr val="FF0000"/>
                </a:solidFill>
              </a:rPr>
              <a:t>ora </a:t>
            </a:r>
            <a:r>
              <a:rPr lang="cs-CZ" sz="2000" dirty="0" err="1" smtClean="0">
                <a:solidFill>
                  <a:srgbClr val="FF0000"/>
                </a:solidFill>
              </a:rPr>
              <a:t>Huscarán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3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8264" y="5733256"/>
            <a:ext cx="1985424" cy="515144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 err="1"/>
              <a:t>N</a:t>
            </a:r>
            <a:r>
              <a:rPr lang="cs-CZ" dirty="0" err="1" smtClean="0"/>
              <a:t>icarao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/>
          <a:stretch/>
        </p:blipFill>
        <p:spPr bwMode="auto">
          <a:xfrm>
            <a:off x="1473455" y="332655"/>
            <a:ext cx="3314569" cy="53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84" y="529352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94" y="692696"/>
            <a:ext cx="361799" cy="4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23492" y="5805264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16. stol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88024" y="132229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Nikaragua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88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Slavné osobnosti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 bwMode="auto">
          <a:xfrm>
            <a:off x="1979712" y="1988840"/>
            <a:ext cx="5544616" cy="347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575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8064" y="5661248"/>
            <a:ext cx="3785624" cy="587152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cs-CZ" dirty="0" smtClean="0"/>
              <a:t>George Washington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5" t="24802" r="20351" b="30555"/>
          <a:stretch/>
        </p:blipFill>
        <p:spPr bwMode="auto">
          <a:xfrm>
            <a:off x="5364088" y="404664"/>
            <a:ext cx="32868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349152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307468" y="5589240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89500" y="2139738"/>
            <a:ext cx="226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Washington D. C.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99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72200" y="5661248"/>
            <a:ext cx="2561488" cy="587152"/>
          </a:xfrm>
        </p:spPr>
        <p:txBody>
          <a:bodyPr/>
          <a:lstStyle/>
          <a:p>
            <a:pPr marL="82296" indent="0">
              <a:buNone/>
            </a:pPr>
            <a:r>
              <a:rPr lang="cs-CZ" dirty="0" smtClean="0"/>
              <a:t>George </a:t>
            </a:r>
            <a:r>
              <a:rPr lang="cs-CZ" dirty="0" err="1" smtClean="0"/>
              <a:t>lll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8026"/>
            <a:ext cx="3528392" cy="48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51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18" y="954705"/>
            <a:ext cx="920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44477" y="5661248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 – 19.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81118" y="661613"/>
            <a:ext cx="177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Georgetown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7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9992" y="5661248"/>
            <a:ext cx="4433696" cy="5871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 smtClean="0"/>
              <a:t>Antonio José </a:t>
            </a:r>
            <a:r>
              <a:rPr lang="cs-CZ" dirty="0"/>
              <a:t>de </a:t>
            </a:r>
            <a:r>
              <a:rPr lang="cs-CZ" dirty="0" err="1"/>
              <a:t>Sucre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36912"/>
            <a:ext cx="9683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24" y="325225"/>
            <a:ext cx="4006164" cy="536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6101" y="5690623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18. – 19.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00611" y="24928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</a:rPr>
              <a:t>Sucre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33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5445224"/>
            <a:ext cx="3497592" cy="8031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 err="1" smtClean="0"/>
              <a:t>Simón</a:t>
            </a:r>
            <a:r>
              <a:rPr lang="cs-CZ" dirty="0" smtClean="0"/>
              <a:t> Bolívar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58" y="269954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792088" cy="95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9954"/>
            <a:ext cx="3547189" cy="488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00082"/>
            <a:ext cx="2232248" cy="14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72002" y="5934670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18. – 19.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64088" y="2513518"/>
            <a:ext cx="100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Bolívie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2074242"/>
          </a:xfrm>
        </p:spPr>
        <p:txBody>
          <a:bodyPr>
            <a:normAutofit/>
          </a:bodyPr>
          <a:lstStyle/>
          <a:p>
            <a:r>
              <a:rPr lang="cs-CZ" dirty="0"/>
              <a:t>Badatelé, cestovatelé a mořeplavci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2" t="15278" r="17562" b="6250"/>
          <a:stretch/>
        </p:blipFill>
        <p:spPr bwMode="auto">
          <a:xfrm>
            <a:off x="2843808" y="2636912"/>
            <a:ext cx="360556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393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8104" y="5589240"/>
            <a:ext cx="3425584" cy="659160"/>
          </a:xfrm>
        </p:spPr>
        <p:txBody>
          <a:bodyPr/>
          <a:lstStyle/>
          <a:p>
            <a:pPr marL="82296" indent="0">
              <a:buNone/>
            </a:pPr>
            <a:r>
              <a:rPr lang="cs-CZ" dirty="0" smtClean="0"/>
              <a:t>Wiliam </a:t>
            </a:r>
            <a:r>
              <a:rPr lang="cs-CZ" dirty="0" err="1" smtClean="0"/>
              <a:t>McKinley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9" y="332656"/>
            <a:ext cx="349753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23056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11" y="1607032"/>
            <a:ext cx="920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26925" y="5517232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19. – 20.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26280" y="1718455"/>
            <a:ext cx="122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h</a:t>
            </a:r>
            <a:r>
              <a:rPr lang="cs-CZ" sz="2000" dirty="0" smtClean="0">
                <a:solidFill>
                  <a:srgbClr val="FF0000"/>
                </a:solidFill>
              </a:rPr>
              <a:t>ora </a:t>
            </a:r>
            <a:r>
              <a:rPr lang="cs-CZ" sz="2000" dirty="0" err="1" smtClean="0">
                <a:solidFill>
                  <a:srgbClr val="FF0000"/>
                </a:solidFill>
              </a:rPr>
              <a:t>McKinley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15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dirty="0" smtClean="0"/>
              <a:t>Svatí</a:t>
            </a:r>
            <a:endParaRPr lang="cs-CZ" sz="8800" dirty="0"/>
          </a:p>
        </p:txBody>
      </p:sp>
      <p:pic>
        <p:nvPicPr>
          <p:cNvPr id="1028" name="Picture 4" descr="http://upload.wikimedia.org/wikipedia/commons/thumb/c/ca/Latin_Cross.svg/220px-Latin_Cros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7"/>
            <a:ext cx="3151456" cy="40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32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5589240"/>
            <a:ext cx="7025984" cy="6591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/>
              <a:t>neposkvrněné početí </a:t>
            </a:r>
            <a:r>
              <a:rPr lang="cs-CZ" dirty="0" smtClean="0"/>
              <a:t>panny </a:t>
            </a:r>
            <a:r>
              <a:rPr lang="cs-CZ" dirty="0"/>
              <a:t>Marie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6699"/>
            <a:ext cx="3600400" cy="543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44" y="510510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920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75847" y="3092296"/>
            <a:ext cx="167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</a:rPr>
              <a:t>Consepción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10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7904" y="5517232"/>
            <a:ext cx="5225784" cy="7311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/>
              <a:t>n</a:t>
            </a:r>
            <a:r>
              <a:rPr lang="cs-CZ" dirty="0" smtClean="0"/>
              <a:t>anebevzetí panny Marie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3600400" cy="53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45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48587"/>
            <a:ext cx="920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36096" y="284470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Asunción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19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4208" y="5517232"/>
            <a:ext cx="2489480" cy="7311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 smtClean="0"/>
              <a:t>Ježíš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7"/>
            <a:ext cx="3816424" cy="53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7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30" y="588367"/>
            <a:ext cx="9683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64880" y="71748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San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Salvador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17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4168" y="5517232"/>
            <a:ext cx="2849520" cy="731168"/>
          </a:xfrm>
        </p:spPr>
        <p:txBody>
          <a:bodyPr/>
          <a:lstStyle/>
          <a:p>
            <a:pPr marL="82296" indent="0">
              <a:buNone/>
            </a:pPr>
            <a:r>
              <a:rPr lang="cs-CZ" dirty="0" smtClean="0"/>
              <a:t>svatý Pavel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302433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61593"/>
            <a:ext cx="9683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41622" y="3140968"/>
            <a:ext cx="150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</a:rPr>
              <a:t>Sao</a:t>
            </a:r>
            <a:r>
              <a:rPr lang="cs-CZ" sz="2000" dirty="0" smtClean="0">
                <a:solidFill>
                  <a:srgbClr val="FF0000"/>
                </a:solidFill>
              </a:rPr>
              <a:t> Paolo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75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6216" y="5589240"/>
            <a:ext cx="2417472" cy="659160"/>
          </a:xfrm>
        </p:spPr>
        <p:txBody>
          <a:bodyPr/>
          <a:lstStyle/>
          <a:p>
            <a:pPr marL="82296" indent="0">
              <a:buNone/>
            </a:pPr>
            <a:r>
              <a:rPr lang="cs-CZ" dirty="0" smtClean="0"/>
              <a:t>svatý Jakub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9" y="188640"/>
            <a:ext cx="391594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3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50" y="3451657"/>
            <a:ext cx="9683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28100" y="3291289"/>
            <a:ext cx="120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Santiago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88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2120" y="5661248"/>
            <a:ext cx="3281568" cy="587152"/>
          </a:xfrm>
        </p:spPr>
        <p:txBody>
          <a:bodyPr/>
          <a:lstStyle/>
          <a:p>
            <a:pPr marL="82296" indent="0">
              <a:buNone/>
            </a:pPr>
            <a:r>
              <a:rPr lang="cs-CZ" dirty="0" smtClean="0"/>
              <a:t>svatý Jan Křtitel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0718"/>
            <a:ext cx="30243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50718"/>
            <a:ext cx="4252920" cy="446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49080"/>
            <a:ext cx="9683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81248" y="5301208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94732" y="3779748"/>
            <a:ext cx="154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San José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49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8184" y="5661248"/>
            <a:ext cx="2705504" cy="587152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cs-CZ" dirty="0" smtClean="0"/>
              <a:t>Svatý Vavřinec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/>
          <a:stretch/>
        </p:blipFill>
        <p:spPr bwMode="auto">
          <a:xfrm>
            <a:off x="1399308" y="332656"/>
            <a:ext cx="340362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Host\Desktop\severni_amerika_slepa_map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66" y="837320"/>
            <a:ext cx="31093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94" y="2482925"/>
            <a:ext cx="396081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303128" y="5805264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19" y="2961556"/>
            <a:ext cx="1691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z</a:t>
            </a:r>
            <a:r>
              <a:rPr lang="cs-CZ" sz="2000" dirty="0" smtClean="0">
                <a:solidFill>
                  <a:srgbClr val="FF0000"/>
                </a:solidFill>
              </a:rPr>
              <a:t>áliv svatého Vavřince</a:t>
            </a:r>
          </a:p>
          <a:p>
            <a:r>
              <a:rPr lang="cs-CZ" sz="2000" dirty="0">
                <a:solidFill>
                  <a:srgbClr val="FF0000"/>
                </a:solidFill>
              </a:rPr>
              <a:t>ř</a:t>
            </a:r>
            <a:r>
              <a:rPr lang="cs-CZ" sz="2000" dirty="0" smtClean="0">
                <a:solidFill>
                  <a:srgbClr val="FF0000"/>
                </a:solidFill>
              </a:rPr>
              <a:t>eka svatého Vavřince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9986" y="5391745"/>
            <a:ext cx="4649720" cy="587152"/>
          </a:xfrm>
        </p:spPr>
        <p:txBody>
          <a:bodyPr/>
          <a:lstStyle/>
          <a:p>
            <a:pPr marL="82296" indent="0">
              <a:buNone/>
            </a:pPr>
            <a:r>
              <a:rPr lang="cs-CZ" dirty="0"/>
              <a:t>s</a:t>
            </a:r>
            <a:r>
              <a:rPr lang="cs-CZ" dirty="0" smtClean="0"/>
              <a:t>vatý František </a:t>
            </a:r>
            <a:r>
              <a:rPr lang="cs-CZ" dirty="0"/>
              <a:t>z Assisi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373536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23056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58" y="3140968"/>
            <a:ext cx="9683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57842" y="5923938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12. – 13.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39012" y="2996952"/>
            <a:ext cx="144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San Francisco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63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6216" y="5445224"/>
            <a:ext cx="2417472" cy="803176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cs-CZ" dirty="0" smtClean="0"/>
              <a:t>Wiliam Baffin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58238"/>
            <a:ext cx="371263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22652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6833333" y="1556792"/>
            <a:ext cx="1051035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063508" y="5661248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16. – 17.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68144" y="332656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Baffinův ostrov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Baffinovo moře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0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498080" cy="3888432"/>
          </a:xfrm>
        </p:spPr>
        <p:txBody>
          <a:bodyPr>
            <a:normAutofit/>
          </a:bodyPr>
          <a:lstStyle/>
          <a:p>
            <a:r>
              <a:rPr lang="cs-CZ" sz="9600" dirty="0" smtClean="0"/>
              <a:t>Konec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4252646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cs-CZ" sz="1000" dirty="0" smtClean="0"/>
              <a:t>Informace</a:t>
            </a:r>
          </a:p>
          <a:p>
            <a:pPr marL="82296" indent="0">
              <a:buNone/>
            </a:pPr>
            <a:r>
              <a:rPr lang="cs-CZ" sz="1000" dirty="0">
                <a:hlinkClick r:id="rId2"/>
              </a:rPr>
              <a:t>http://</a:t>
            </a:r>
            <a:r>
              <a:rPr lang="cs-CZ" sz="1000" dirty="0" smtClean="0">
                <a:hlinkClick r:id="rId2"/>
              </a:rPr>
              <a:t>en.wikipedia.org/wiki/Nicaragua</a:t>
            </a:r>
            <a:r>
              <a:rPr lang="cs-CZ" sz="1000" dirty="0" smtClean="0"/>
              <a:t>,  </a:t>
            </a:r>
            <a:r>
              <a:rPr lang="cs-CZ" sz="1000" dirty="0" smtClean="0">
                <a:hlinkClick r:id="rId3"/>
              </a:rPr>
              <a:t>http</a:t>
            </a:r>
            <a:r>
              <a:rPr lang="cs-CZ" sz="1000" dirty="0">
                <a:hlinkClick r:id="rId3"/>
              </a:rPr>
              <a:t>://</a:t>
            </a:r>
            <a:r>
              <a:rPr lang="cs-CZ" sz="1000" dirty="0" smtClean="0">
                <a:hlinkClick r:id="rId3"/>
              </a:rPr>
              <a:t>en.wikipedia.org/wiki/</a:t>
            </a:r>
            <a:r>
              <a:rPr lang="cs-CZ" sz="1000" dirty="0" err="1" smtClean="0">
                <a:hlinkClick r:id="rId3"/>
              </a:rPr>
              <a:t>Saint_Lawrence_River</a:t>
            </a:r>
            <a:r>
              <a:rPr lang="cs-CZ" sz="1000" dirty="0" smtClean="0"/>
              <a:t>, </a:t>
            </a:r>
            <a:r>
              <a:rPr lang="cs-CZ" sz="1000" dirty="0" smtClean="0">
                <a:hlinkClick r:id="rId4"/>
              </a:rPr>
              <a:t>http</a:t>
            </a:r>
            <a:r>
              <a:rPr lang="cs-CZ" sz="1000" dirty="0">
                <a:hlinkClick r:id="rId4"/>
              </a:rPr>
              <a:t>://</a:t>
            </a:r>
            <a:r>
              <a:rPr lang="cs-CZ" sz="1000" dirty="0" smtClean="0">
                <a:hlinkClick r:id="rId4"/>
              </a:rPr>
              <a:t>en.wikipedia.org/wiki/Huascar%C3%A1n</a:t>
            </a:r>
            <a:r>
              <a:rPr lang="cs-CZ" sz="1000" dirty="0" smtClean="0"/>
              <a:t>, </a:t>
            </a:r>
            <a:r>
              <a:rPr lang="cs-CZ" sz="1000" dirty="0" smtClean="0">
                <a:hlinkClick r:id="rId5"/>
              </a:rPr>
              <a:t>http</a:t>
            </a:r>
            <a:r>
              <a:rPr lang="cs-CZ" sz="1000" dirty="0">
                <a:hlinkClick r:id="rId5"/>
              </a:rPr>
              <a:t>://</a:t>
            </a:r>
            <a:r>
              <a:rPr lang="cs-CZ" sz="1000" dirty="0" smtClean="0">
                <a:hlinkClick r:id="rId5"/>
              </a:rPr>
              <a:t>cs.wikipedia.org/wiki/Baffin%C5%AFv_ostrov</a:t>
            </a:r>
            <a:r>
              <a:rPr lang="cs-CZ" sz="1000" dirty="0" smtClean="0"/>
              <a:t>, </a:t>
            </a:r>
            <a:r>
              <a:rPr lang="cs-CZ" sz="1000" dirty="0" smtClean="0">
                <a:hlinkClick r:id="rId6"/>
              </a:rPr>
              <a:t>http</a:t>
            </a:r>
            <a:r>
              <a:rPr lang="cs-CZ" sz="1000" dirty="0">
                <a:hlinkClick r:id="rId6"/>
              </a:rPr>
              <a:t>://</a:t>
            </a:r>
            <a:r>
              <a:rPr lang="cs-CZ" sz="1000" dirty="0" smtClean="0">
                <a:hlinkClick r:id="rId6"/>
              </a:rPr>
              <a:t>cs.wikipedia.org/wiki/Bol%C3%ADvie</a:t>
            </a:r>
            <a:r>
              <a:rPr lang="cs-CZ" sz="1000" dirty="0" smtClean="0"/>
              <a:t>, </a:t>
            </a:r>
            <a:r>
              <a:rPr lang="cs-CZ" sz="1000" dirty="0" smtClean="0">
                <a:hlinkClick r:id="rId7"/>
              </a:rPr>
              <a:t>http</a:t>
            </a:r>
            <a:r>
              <a:rPr lang="cs-CZ" sz="1000" dirty="0">
                <a:hlinkClick r:id="rId7"/>
              </a:rPr>
              <a:t>://</a:t>
            </a:r>
            <a:r>
              <a:rPr lang="cs-CZ" sz="1000" dirty="0" smtClean="0">
                <a:hlinkClick r:id="rId7"/>
              </a:rPr>
              <a:t>cs.wikipedia.org/wiki/Davis%C5%AFv_pr%C5%AFliv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 smtClean="0">
                <a:hlinkClick r:id="rId8"/>
              </a:rPr>
              <a:t>http://cs.wikipedia.org/wiki/Drake%C5%AFv_pr%C5%AFlivht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 smtClean="0"/>
              <a:t>tp://farnost-vpavlovice.webnode.cz/news/svatek-nanebevzeti-panny-marie/</a:t>
            </a:r>
          </a:p>
          <a:p>
            <a:pPr marL="82296" indent="0">
              <a:buNone/>
            </a:pPr>
            <a:r>
              <a:rPr lang="cs-CZ" sz="1000" dirty="0" smtClean="0"/>
              <a:t>http://cs.wikipedia.org/wiki/Dogma_o_neposkvrn%C4%9Bn%C3%A9m_po%C4%8Det%C3%AD_Panny_Marie</a:t>
            </a:r>
          </a:p>
          <a:p>
            <a:pPr marL="82296" indent="0">
              <a:buNone/>
            </a:pPr>
            <a:r>
              <a:rPr lang="cs-CZ" sz="1000" dirty="0" smtClean="0"/>
              <a:t>http://cs.wikipedia.org/wiki/Hudson%C5%AFv_z%C3%A1liv</a:t>
            </a:r>
          </a:p>
          <a:p>
            <a:pPr marL="82296" indent="0">
              <a:buNone/>
            </a:pPr>
            <a:r>
              <a:rPr lang="cs-CZ" sz="1000" dirty="0" smtClean="0">
                <a:hlinkClick r:id="rId9"/>
              </a:rPr>
              <a:t>http://cs.wikipedia.org/wiki/Georgetown_(Guyana)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10"/>
              </a:rPr>
              <a:t>http://</a:t>
            </a:r>
            <a:r>
              <a:rPr lang="cs-CZ" sz="1000" dirty="0" smtClean="0">
                <a:hlinkClick r:id="rId10"/>
              </a:rPr>
              <a:t>cs.wikipedia.org/wiki/Magalh%C3%A3es%C5%AFv_pr%C5%AFliv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11"/>
              </a:rPr>
              <a:t>http://</a:t>
            </a:r>
            <a:r>
              <a:rPr lang="cs-CZ" sz="1000" dirty="0" smtClean="0">
                <a:hlinkClick r:id="rId11"/>
              </a:rPr>
              <a:t>cs.wikipedia.org/wiki/Mount_McKinley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/>
              <a:t>http://cs.wikipedia.org/wiki/San_Salvador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 smtClean="0"/>
              <a:t>http://cs.wikipedia.org/wiki/Mackenzie</a:t>
            </a:r>
          </a:p>
          <a:p>
            <a:pPr marL="82296" indent="0">
              <a:buNone/>
            </a:pPr>
            <a:r>
              <a:rPr lang="cs-CZ" sz="1000" dirty="0" smtClean="0"/>
              <a:t>Obrázky:</a:t>
            </a:r>
          </a:p>
          <a:p>
            <a:pPr marL="82296" indent="0">
              <a:buNone/>
            </a:pPr>
            <a:r>
              <a:rPr lang="cs-CZ" sz="1000" dirty="0" smtClean="0"/>
              <a:t>Cestovatelé</a:t>
            </a:r>
          </a:p>
          <a:p>
            <a:pPr marL="82296" indent="0">
              <a:buNone/>
            </a:pPr>
            <a:r>
              <a:rPr lang="cs-CZ" sz="1000" dirty="0">
                <a:hlinkClick r:id="rId12"/>
              </a:rPr>
              <a:t>http://</a:t>
            </a:r>
            <a:r>
              <a:rPr lang="cs-CZ" sz="1000" dirty="0" smtClean="0">
                <a:hlinkClick r:id="rId12"/>
              </a:rPr>
              <a:t>history-if.blog.cz/1004</a:t>
            </a:r>
            <a:r>
              <a:rPr lang="cs-CZ" sz="1000" dirty="0" smtClean="0"/>
              <a:t> - Santa Maria</a:t>
            </a:r>
          </a:p>
          <a:p>
            <a:pPr marL="82296" indent="0">
              <a:buNone/>
            </a:pPr>
            <a:r>
              <a:rPr lang="cs-CZ" sz="1000" dirty="0">
                <a:hlinkClick r:id="rId13"/>
              </a:rPr>
              <a:t>http://</a:t>
            </a:r>
            <a:r>
              <a:rPr lang="cs-CZ" sz="1000" dirty="0" smtClean="0">
                <a:hlinkClick r:id="rId13"/>
              </a:rPr>
              <a:t>www.biographi.ca/en/bio/baffin_william_1E.html</a:t>
            </a:r>
            <a:r>
              <a:rPr lang="cs-CZ" sz="1000" dirty="0" smtClean="0"/>
              <a:t> - Wiliam Baffin</a:t>
            </a:r>
          </a:p>
          <a:p>
            <a:pPr marL="82296" indent="0">
              <a:buNone/>
            </a:pPr>
            <a:r>
              <a:rPr lang="cs-CZ" sz="1000" dirty="0">
                <a:hlinkClick r:id="rId14"/>
              </a:rPr>
              <a:t>http://</a:t>
            </a:r>
            <a:r>
              <a:rPr lang="cs-CZ" sz="1000" dirty="0" smtClean="0">
                <a:hlinkClick r:id="rId14"/>
              </a:rPr>
              <a:t>www.mapysveta.eu/slepa_mapa_severni_ameriky.php</a:t>
            </a:r>
            <a:r>
              <a:rPr lang="cs-CZ" sz="1000" dirty="0" smtClean="0"/>
              <a:t> - mapa Severní Ameriky</a:t>
            </a:r>
          </a:p>
          <a:p>
            <a:pPr marL="82296" indent="0">
              <a:buNone/>
            </a:pPr>
            <a:r>
              <a:rPr lang="cs-CZ" sz="1000" dirty="0">
                <a:hlinkClick r:id="rId15"/>
              </a:rPr>
              <a:t>http://</a:t>
            </a:r>
            <a:r>
              <a:rPr lang="cs-CZ" sz="1000" dirty="0" smtClean="0">
                <a:hlinkClick r:id="rId15"/>
              </a:rPr>
              <a:t>cs.wikipedia.org/wiki/Vitus_Bering</a:t>
            </a:r>
            <a:r>
              <a:rPr lang="cs-CZ" sz="1000" dirty="0" smtClean="0"/>
              <a:t> - Bering</a:t>
            </a:r>
          </a:p>
          <a:p>
            <a:pPr marL="82296" indent="0">
              <a:buNone/>
            </a:pPr>
            <a:r>
              <a:rPr lang="cs-CZ" sz="1000" dirty="0">
                <a:hlinkClick r:id="rId16"/>
              </a:rPr>
              <a:t>http://</a:t>
            </a:r>
            <a:r>
              <a:rPr lang="cs-CZ" sz="1000" dirty="0" smtClean="0">
                <a:hlinkClick r:id="rId16"/>
              </a:rPr>
              <a:t>cs.wikipedia.org/wiki/Rusk%C3%A9_n%C3%A1mo%C5%99nictvo</a:t>
            </a:r>
            <a:r>
              <a:rPr lang="cs-CZ" sz="1000" dirty="0" smtClean="0"/>
              <a:t> – vlajka Ruského námořnictva</a:t>
            </a:r>
          </a:p>
          <a:p>
            <a:pPr marL="82296" indent="0">
              <a:buNone/>
            </a:pPr>
            <a:r>
              <a:rPr lang="cs-CZ" sz="1000" dirty="0">
                <a:hlinkClick r:id="rId17"/>
              </a:rPr>
              <a:t>http://</a:t>
            </a:r>
            <a:r>
              <a:rPr lang="cs-CZ" sz="1000" dirty="0" smtClean="0">
                <a:hlinkClick r:id="rId17"/>
              </a:rPr>
              <a:t>www.biography.com/people/henry-hudson-9346049</a:t>
            </a:r>
            <a:r>
              <a:rPr lang="cs-CZ" sz="1000" dirty="0" smtClean="0"/>
              <a:t> - Henry Hudson</a:t>
            </a:r>
          </a:p>
          <a:p>
            <a:pPr marL="82296" indent="0">
              <a:buNone/>
            </a:pPr>
            <a:r>
              <a:rPr lang="cs-CZ" sz="1000" dirty="0">
                <a:hlinkClick r:id="rId18"/>
              </a:rPr>
              <a:t>http://</a:t>
            </a:r>
            <a:r>
              <a:rPr lang="cs-CZ" sz="1000" dirty="0" smtClean="0">
                <a:hlinkClick r:id="rId18"/>
              </a:rPr>
              <a:t>www.nairaland.com/1012053/bayelsa-adopts-own-flag-coat</a:t>
            </a:r>
            <a:r>
              <a:rPr lang="cs-CZ" sz="1000" dirty="0" smtClean="0"/>
              <a:t> - anglická vlajka</a:t>
            </a:r>
          </a:p>
          <a:p>
            <a:pPr marL="82296" indent="0">
              <a:buNone/>
            </a:pPr>
            <a:r>
              <a:rPr lang="cs-CZ" sz="1000" dirty="0">
                <a:hlinkClick r:id="rId19"/>
              </a:rPr>
              <a:t>http://</a:t>
            </a:r>
            <a:r>
              <a:rPr lang="cs-CZ" sz="1000" dirty="0" smtClean="0">
                <a:hlinkClick r:id="rId19"/>
              </a:rPr>
              <a:t>cs.wikipedia.org/wiki/John_Davis</a:t>
            </a:r>
            <a:r>
              <a:rPr lang="cs-CZ" sz="1000" dirty="0" smtClean="0"/>
              <a:t> - John Davis</a:t>
            </a:r>
          </a:p>
          <a:p>
            <a:pPr marL="82296" indent="0">
              <a:buNone/>
            </a:pPr>
            <a:r>
              <a:rPr lang="cs-CZ" sz="1000" dirty="0">
                <a:hlinkClick r:id="rId20"/>
              </a:rPr>
              <a:t>http://en.wikipedia.org/wiki/</a:t>
            </a:r>
            <a:r>
              <a:rPr lang="cs-CZ" sz="1000" dirty="0" err="1">
                <a:hlinkClick r:id="rId20"/>
              </a:rPr>
              <a:t>Alexander_Mackenzie</a:t>
            </a:r>
            <a:r>
              <a:rPr lang="cs-CZ" sz="1000" dirty="0">
                <a:hlinkClick r:id="rId20"/>
              </a:rPr>
              <a:t>_(</a:t>
            </a:r>
            <a:r>
              <a:rPr lang="cs-CZ" sz="1000" dirty="0" err="1">
                <a:hlinkClick r:id="rId20"/>
              </a:rPr>
              <a:t>explorer</a:t>
            </a:r>
            <a:r>
              <a:rPr lang="cs-CZ" sz="1000" dirty="0" smtClean="0">
                <a:hlinkClick r:id="rId20"/>
              </a:rPr>
              <a:t>)</a:t>
            </a:r>
            <a:r>
              <a:rPr lang="cs-CZ" sz="1000" dirty="0" smtClean="0"/>
              <a:t> – </a:t>
            </a:r>
            <a:r>
              <a:rPr lang="cs-CZ" sz="1000" dirty="0" err="1" smtClean="0"/>
              <a:t>MacKenzie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21"/>
              </a:rPr>
              <a:t>http://</a:t>
            </a:r>
            <a:r>
              <a:rPr lang="cs-CZ" sz="1000" dirty="0" smtClean="0">
                <a:hlinkClick r:id="rId21"/>
              </a:rPr>
              <a:t>cs.wikipedia.org/wiki/George_Vancouver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22"/>
              </a:rPr>
              <a:t>http://</a:t>
            </a:r>
            <a:r>
              <a:rPr lang="cs-CZ" sz="1000" dirty="0" smtClean="0">
                <a:hlinkClick r:id="rId22"/>
              </a:rPr>
              <a:t>espacoememoria.blogspot.cz/2010/07/fernao-de-magalhaes.html</a:t>
            </a:r>
            <a:r>
              <a:rPr lang="cs-CZ" sz="1000" dirty="0" smtClean="0"/>
              <a:t> - </a:t>
            </a:r>
            <a:r>
              <a:rPr lang="cs-CZ" sz="1000" dirty="0" err="1" smtClean="0"/>
              <a:t>Magalhaes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 smtClean="0">
                <a:hlinkClick r:id="rId23"/>
              </a:rPr>
              <a:t>http</a:t>
            </a:r>
            <a:r>
              <a:rPr lang="cs-CZ" sz="1000" dirty="0">
                <a:hlinkClick r:id="rId23"/>
              </a:rPr>
              <a:t>://</a:t>
            </a:r>
            <a:r>
              <a:rPr lang="cs-CZ" sz="1000" dirty="0" smtClean="0">
                <a:hlinkClick r:id="rId23"/>
              </a:rPr>
              <a:t>obrazky.superia.cz/mapy/mapa_jizni_ameriky-800.php</a:t>
            </a:r>
            <a:r>
              <a:rPr lang="cs-CZ" sz="1000" dirty="0" smtClean="0"/>
              <a:t> - Jižní Amerika</a:t>
            </a:r>
          </a:p>
          <a:p>
            <a:pPr marL="82296" indent="0">
              <a:buNone/>
            </a:pPr>
            <a:r>
              <a:rPr lang="cs-CZ" sz="1000" dirty="0">
                <a:hlinkClick r:id="rId24"/>
              </a:rPr>
              <a:t>http://</a:t>
            </a:r>
            <a:r>
              <a:rPr lang="cs-CZ" sz="1000" dirty="0" smtClean="0">
                <a:hlinkClick r:id="rId24"/>
              </a:rPr>
              <a:t>cs.wikipedia.org/wiki/Francis_Drake</a:t>
            </a:r>
            <a:r>
              <a:rPr lang="cs-CZ" sz="1000" dirty="0" smtClean="0"/>
              <a:t> </a:t>
            </a:r>
          </a:p>
          <a:p>
            <a:pPr marL="82296" indent="0">
              <a:buNone/>
            </a:pPr>
            <a:r>
              <a:rPr lang="cs-CZ" sz="1000" dirty="0">
                <a:hlinkClick r:id="rId25"/>
              </a:rPr>
              <a:t>http://</a:t>
            </a:r>
            <a:r>
              <a:rPr lang="cs-CZ" sz="1000" dirty="0" smtClean="0">
                <a:hlinkClick r:id="rId25"/>
              </a:rPr>
              <a:t>cs.wikipedia.org/wiki/Kry%C5%A1tof_Kolumbus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26"/>
              </a:rPr>
              <a:t>http://www.szs-pi.cz/downloads/index.php?path=Studenti%2Fzem%ECpis+-+1.B%2Fmapy%2FAmerika</a:t>
            </a:r>
            <a:r>
              <a:rPr lang="cs-CZ" sz="1000" dirty="0" smtClean="0">
                <a:hlinkClick r:id="rId26"/>
              </a:rPr>
              <a:t>/</a:t>
            </a:r>
            <a:r>
              <a:rPr lang="cs-CZ" sz="1000" dirty="0" smtClean="0"/>
              <a:t> - mapa celá </a:t>
            </a:r>
            <a:r>
              <a:rPr lang="cs-CZ" sz="1000" dirty="0" err="1" smtClean="0"/>
              <a:t>amerika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 smtClean="0"/>
              <a:t>Indiáni</a:t>
            </a:r>
          </a:p>
          <a:p>
            <a:pPr marL="82296" indent="0">
              <a:buNone/>
            </a:pPr>
            <a:r>
              <a:rPr lang="cs-CZ" sz="1000" dirty="0">
                <a:hlinkClick r:id="rId27"/>
              </a:rPr>
              <a:t>http://</a:t>
            </a:r>
            <a:r>
              <a:rPr lang="cs-CZ" sz="1000" dirty="0" smtClean="0">
                <a:hlinkClick r:id="rId27"/>
              </a:rPr>
              <a:t>en.wikipedia.org/wiki/Hu%C3%A1scar</a:t>
            </a:r>
            <a:r>
              <a:rPr lang="cs-CZ" sz="1000" dirty="0" smtClean="0"/>
              <a:t> – </a:t>
            </a:r>
            <a:r>
              <a:rPr lang="cs-CZ" sz="1000" dirty="0" err="1" smtClean="0"/>
              <a:t>Huascarán</a:t>
            </a:r>
            <a:r>
              <a:rPr lang="cs-CZ" sz="1000" dirty="0" smtClean="0"/>
              <a:t> Inka</a:t>
            </a:r>
          </a:p>
          <a:p>
            <a:pPr marL="82296" indent="0">
              <a:buNone/>
            </a:pPr>
            <a:r>
              <a:rPr lang="cs-CZ" sz="1000" dirty="0">
                <a:hlinkClick r:id="rId28"/>
              </a:rPr>
              <a:t>http://</a:t>
            </a:r>
            <a:r>
              <a:rPr lang="cs-CZ" sz="1000" dirty="0" smtClean="0">
                <a:hlinkClick r:id="rId28"/>
              </a:rPr>
              <a:t>www.daildeca.cz/vrastilohn16az18.html</a:t>
            </a:r>
            <a:r>
              <a:rPr lang="cs-CZ" sz="1000" dirty="0" smtClean="0"/>
              <a:t> - indián</a:t>
            </a:r>
          </a:p>
          <a:p>
            <a:pPr marL="82296" indent="0">
              <a:buNone/>
            </a:pPr>
            <a:r>
              <a:rPr lang="cs-CZ" sz="1000" dirty="0">
                <a:hlinkClick r:id="rId29"/>
              </a:rPr>
              <a:t>http://en.wikipedia.org/wiki/</a:t>
            </a:r>
            <a:r>
              <a:rPr lang="cs-CZ" sz="1000" dirty="0" err="1">
                <a:hlinkClick r:id="rId29"/>
              </a:rPr>
              <a:t>Nicarao</a:t>
            </a:r>
            <a:r>
              <a:rPr lang="cs-CZ" sz="1000" dirty="0">
                <a:hlinkClick r:id="rId29"/>
              </a:rPr>
              <a:t>_(</a:t>
            </a:r>
            <a:r>
              <a:rPr lang="cs-CZ" sz="1000" dirty="0" err="1">
                <a:hlinkClick r:id="rId29"/>
              </a:rPr>
              <a:t>cacique</a:t>
            </a:r>
            <a:r>
              <a:rPr lang="cs-CZ" sz="1000" dirty="0" smtClean="0">
                <a:hlinkClick r:id="rId29"/>
              </a:rPr>
              <a:t>)</a:t>
            </a:r>
            <a:r>
              <a:rPr lang="cs-CZ" sz="1000" dirty="0" smtClean="0"/>
              <a:t> – </a:t>
            </a:r>
            <a:r>
              <a:rPr lang="cs-CZ" sz="1000" dirty="0" err="1" smtClean="0"/>
              <a:t>Nicarao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 smtClean="0"/>
              <a:t>Slavné osobnosti</a:t>
            </a:r>
          </a:p>
          <a:p>
            <a:pPr marL="82296" indent="0">
              <a:buNone/>
            </a:pPr>
            <a:r>
              <a:rPr lang="cs-CZ" sz="1000" dirty="0">
                <a:hlinkClick r:id="rId30"/>
              </a:rPr>
              <a:t>http://</a:t>
            </a:r>
            <a:r>
              <a:rPr lang="cs-CZ" sz="1000" dirty="0" smtClean="0">
                <a:hlinkClick r:id="rId30"/>
              </a:rPr>
              <a:t>www.tisknemeobrazy.cz/eshop/D192-starozitny-fotoaparat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31"/>
              </a:rPr>
              <a:t>http://</a:t>
            </a:r>
            <a:r>
              <a:rPr lang="cs-CZ" sz="1000" dirty="0" smtClean="0">
                <a:hlinkClick r:id="rId31"/>
              </a:rPr>
              <a:t>cs.wikipedia.org/wiki/George_Washington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32"/>
              </a:rPr>
              <a:t>http://</a:t>
            </a:r>
            <a:r>
              <a:rPr lang="cs-CZ" sz="1000" dirty="0" smtClean="0">
                <a:hlinkClick r:id="rId32"/>
              </a:rPr>
              <a:t>en.wikipedia.org/wiki/William_McKinley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33"/>
              </a:rPr>
              <a:t>http://</a:t>
            </a:r>
            <a:r>
              <a:rPr lang="cs-CZ" sz="1000" dirty="0" smtClean="0">
                <a:hlinkClick r:id="rId33"/>
              </a:rPr>
              <a:t>pl.wikipedia.org/wiki/Jerzy_III_Hanowerski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34"/>
              </a:rPr>
              <a:t>http://albaciudad.org/wp/index.php/2011/02/natalicio-de-antonio-jose-de-sucre</a:t>
            </a:r>
            <a:r>
              <a:rPr lang="cs-CZ" sz="1000" dirty="0" smtClean="0">
                <a:hlinkClick r:id="rId34"/>
              </a:rPr>
              <a:t>/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/>
              <a:t>http://cs.wikipedia.org/wiki/Sim%C3%B3n_Bol%C3%ADvar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35"/>
              </a:rPr>
              <a:t>http://</a:t>
            </a:r>
            <a:r>
              <a:rPr lang="cs-CZ" sz="1000" dirty="0" smtClean="0">
                <a:hlinkClick r:id="rId35"/>
              </a:rPr>
              <a:t>liturgicalyear.wordpress.com/2010/08/10/st-lawrences-witness-on-the-treasures-of-the-church/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 smtClean="0"/>
              <a:t>http</a:t>
            </a:r>
            <a:r>
              <a:rPr lang="cs-CZ" sz="1000" dirty="0"/>
              <a:t>://www.frantiskanstvi.cz/zivotopis.htm</a:t>
            </a:r>
          </a:p>
          <a:p>
            <a:pPr marL="82296" indent="0">
              <a:buNone/>
            </a:pPr>
            <a:r>
              <a:rPr lang="cs-CZ" sz="1000" dirty="0">
                <a:hlinkClick r:id="rId36"/>
              </a:rPr>
              <a:t>http://</a:t>
            </a:r>
            <a:r>
              <a:rPr lang="cs-CZ" sz="1000" dirty="0" smtClean="0">
                <a:hlinkClick r:id="rId36"/>
              </a:rPr>
              <a:t>www.p-art-a.cz/index.php?page=maria-prusali/ikonografie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37"/>
              </a:rPr>
              <a:t>http://</a:t>
            </a:r>
            <a:r>
              <a:rPr lang="cs-CZ" sz="1000" dirty="0" smtClean="0">
                <a:hlinkClick r:id="rId37"/>
              </a:rPr>
              <a:t>harekrsna.cz/cvs/2007/bhavisja_purana_jezis_kristus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/>
              <a:t>http://en.wikipedia.org/wiki/Paul_the_Apostle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/>
              <a:t>http://en.wikipedia.org/wiki/James,_son_of_Zebedee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>
                <a:hlinkClick r:id="rId38"/>
              </a:rPr>
              <a:t>http://</a:t>
            </a:r>
            <a:r>
              <a:rPr lang="cs-CZ" sz="1000" dirty="0" smtClean="0">
                <a:hlinkClick r:id="rId38"/>
              </a:rPr>
              <a:t>farnost-vpavlovice.webnode.cz/news/svatek-nanebevzeti-panny-marie/</a:t>
            </a:r>
            <a:endParaRPr lang="cs-CZ" sz="1000" dirty="0" smtClean="0"/>
          </a:p>
          <a:p>
            <a:pPr marL="82296" indent="0">
              <a:buNone/>
            </a:pPr>
            <a:r>
              <a:rPr lang="cs-CZ" sz="1000" dirty="0" smtClean="0"/>
              <a:t>http</a:t>
            </a:r>
            <a:r>
              <a:rPr lang="cs-CZ" sz="1000" dirty="0"/>
              <a:t>://cs.wikipedia.org/wiki/Dogma_o_neposkvrn%C4%9Bn%C3%A9m_po%C4%8Det%C3%AD_Panny_Marie</a:t>
            </a:r>
          </a:p>
          <a:p>
            <a:pPr marL="82296" indent="0">
              <a:buNone/>
            </a:pPr>
            <a:endParaRPr lang="cs-CZ" sz="1000" dirty="0" smtClean="0"/>
          </a:p>
          <a:p>
            <a:pPr marL="82296" indent="0">
              <a:buNone/>
            </a:pPr>
            <a:endParaRPr lang="cs-CZ" sz="1000" dirty="0" smtClean="0"/>
          </a:p>
          <a:p>
            <a:pPr marL="82296" indent="0">
              <a:buNone/>
            </a:pPr>
            <a:endParaRPr lang="cs-CZ" sz="1000" dirty="0" smtClean="0"/>
          </a:p>
          <a:p>
            <a:pPr marL="82296" indent="0">
              <a:buNone/>
            </a:pPr>
            <a:endParaRPr lang="cs-CZ" sz="1000" dirty="0" smtClean="0"/>
          </a:p>
          <a:p>
            <a:pPr marL="82296" indent="0">
              <a:buNone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33489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6056" y="5661248"/>
            <a:ext cx="3857632" cy="587152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cs-CZ" dirty="0" err="1"/>
              <a:t>Fernão</a:t>
            </a:r>
            <a:r>
              <a:rPr lang="cs-CZ" dirty="0"/>
              <a:t> de </a:t>
            </a:r>
            <a:r>
              <a:rPr lang="cs-CZ" dirty="0" err="1" smtClean="0"/>
              <a:t>Magalhães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0999"/>
            <a:ext cx="3528392" cy="463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29" y="380999"/>
            <a:ext cx="3403028" cy="51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59" y="4293096"/>
            <a:ext cx="469007" cy="60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01231" y="5340246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15. – 16.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17651" y="4293095"/>
            <a:ext cx="197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</a:rPr>
              <a:t>Magalhãesův</a:t>
            </a:r>
            <a:r>
              <a:rPr lang="cs-CZ" sz="2000" dirty="0" smtClean="0">
                <a:solidFill>
                  <a:srgbClr val="FF0000"/>
                </a:solidFill>
              </a:rPr>
              <a:t> průliv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90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0112" y="5445224"/>
            <a:ext cx="3353576" cy="803176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cs-CZ" dirty="0" smtClean="0"/>
              <a:t>Kryštof Kolumbus</a:t>
            </a:r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6" y="752007"/>
            <a:ext cx="304663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84255"/>
            <a:ext cx="720081" cy="7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7027215" y="2163879"/>
            <a:ext cx="67508" cy="54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45" y="402980"/>
            <a:ext cx="3996467" cy="48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96292" y="5373216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15. </a:t>
            </a:r>
            <a:r>
              <a:rPr lang="cs-CZ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16.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60969" y="20608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Washington D.C.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851681" y="3212976"/>
            <a:ext cx="126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Kolumbia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45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8144" y="5949280"/>
            <a:ext cx="2961576" cy="70499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 smtClean="0"/>
              <a:t>Francis </a:t>
            </a:r>
            <a:r>
              <a:rPr lang="cs-CZ" dirty="0" err="1" smtClean="0"/>
              <a:t>Drake</a:t>
            </a: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402013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0333">
            <a:off x="7350390" y="4684664"/>
            <a:ext cx="677993" cy="87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3782913" cy="51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94148" y="5658596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3277" y="4950710"/>
            <a:ext cx="1197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</a:rPr>
              <a:t>Drakeův</a:t>
            </a:r>
            <a:r>
              <a:rPr lang="cs-CZ" sz="2000" dirty="0" smtClean="0">
                <a:solidFill>
                  <a:srgbClr val="FF0000"/>
                </a:solidFill>
              </a:rPr>
              <a:t> průliv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3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83544" y="4971628"/>
            <a:ext cx="2993536" cy="659160"/>
          </a:xfrm>
        </p:spPr>
        <p:txBody>
          <a:bodyPr/>
          <a:lstStyle/>
          <a:p>
            <a:pPr marL="82296" indent="0">
              <a:buNone/>
            </a:pPr>
            <a:r>
              <a:rPr lang="cs-CZ" dirty="0" smtClean="0"/>
              <a:t>Henry Hudson</a:t>
            </a:r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2305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00" y="412870"/>
            <a:ext cx="3515072" cy="351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65" y="1876999"/>
            <a:ext cx="720080" cy="76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33843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9683" y="5622807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r>
              <a:rPr lang="cs-CZ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– 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47856" y="1613833"/>
            <a:ext cx="14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</a:rPr>
              <a:t>Hudsonův</a:t>
            </a:r>
            <a:r>
              <a:rPr lang="cs-CZ" sz="2000" dirty="0" smtClean="0">
                <a:solidFill>
                  <a:srgbClr val="FF0000"/>
                </a:solidFill>
              </a:rPr>
              <a:t> záliv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52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6256" y="5589240"/>
            <a:ext cx="2057432" cy="65916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cs-CZ" dirty="0" smtClean="0"/>
              <a:t>John Davis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24" y="332656"/>
            <a:ext cx="3117376" cy="432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88" y="484668"/>
            <a:ext cx="32305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7161"/>
            <a:ext cx="648072" cy="46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57010" y="5301208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16. – 17.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8384" y="1267161"/>
            <a:ext cx="111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Davisův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průliv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40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9710" y="4941417"/>
            <a:ext cx="3673977" cy="87518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cs-CZ" dirty="0" err="1"/>
              <a:t>Vitus</a:t>
            </a:r>
            <a:r>
              <a:rPr lang="cs-CZ" dirty="0"/>
              <a:t> </a:t>
            </a:r>
            <a:r>
              <a:rPr lang="cs-CZ" dirty="0" err="1" smtClean="0"/>
              <a:t>Jonassen</a:t>
            </a:r>
            <a:r>
              <a:rPr lang="cs-CZ" dirty="0"/>
              <a:t> </a:t>
            </a:r>
            <a:r>
              <a:rPr lang="cs-CZ" dirty="0" smtClean="0"/>
              <a:t>Bering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4000078" cy="44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23056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10731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1417"/>
            <a:ext cx="2448272" cy="163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98038" y="5759362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 – 18. stol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59710" y="2348880"/>
            <a:ext cx="1328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Beringův průliv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Beringovo moře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Beringův ostrov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58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656</TotalTime>
  <Words>439</Words>
  <Application>Microsoft Office PowerPoint</Application>
  <PresentationFormat>Předvádění na obrazovce (4:3)</PresentationFormat>
  <Paragraphs>131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Slunovrat</vt:lpstr>
      <vt:lpstr>Zeměpisné pojmy pojmenované po slavných osobnostech</vt:lpstr>
      <vt:lpstr>Badatelé, cestovatelé a mořeplavci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Indiáni</vt:lpstr>
      <vt:lpstr>Prezentace aplikace PowerPoint</vt:lpstr>
      <vt:lpstr>Prezentace aplikace PowerPoint</vt:lpstr>
      <vt:lpstr>Slavné osobnosti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Svatí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Konec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Zeměpisné pojmy pojmenované po slavných osobnostech</dc:title>
  <dc:creator>Host</dc:creator>
  <cp:lastModifiedBy>Host</cp:lastModifiedBy>
  <cp:revision>40</cp:revision>
  <dcterms:created xsi:type="dcterms:W3CDTF">2014-01-21T17:02:08Z</dcterms:created>
  <dcterms:modified xsi:type="dcterms:W3CDTF">2014-01-26T06:19:47Z</dcterms:modified>
</cp:coreProperties>
</file>