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7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6" r:id="rId16"/>
    <p:sldId id="277" r:id="rId17"/>
    <p:sldId id="278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0088D-5CAF-4332-A80E-DBAAE00678F8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8FD7C-7D26-486E-914F-7B66D1BCD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54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63881-DB42-4A74-86DC-D2451386177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996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29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04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45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82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4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94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68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76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48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75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39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74D4E-C14A-482B-9F38-145BFB0FA186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8A959-1B52-45E3-B390-8846F03DE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4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3.jpeg"/><Relationship Id="rId2" Type="http://schemas.openxmlformats.org/officeDocument/2006/relationships/hyperlink" Target="http://www.pbb.cz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se.cz/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cmkbk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BURZY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PŘEDNÁŠKA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9252" y="584066"/>
            <a:ext cx="3553496" cy="77946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/>
              <a:t>Všeobecná burza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4578" y="1825625"/>
            <a:ext cx="6051997" cy="3132741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obchoduje se zde s více druhy zboží</a:t>
            </a:r>
          </a:p>
          <a:p>
            <a:pPr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drahé kovy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zemědělské plodiny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cenné papíry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" y="6165851"/>
            <a:ext cx="12192000" cy="69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BURZY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69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719513" y="321070"/>
            <a:ext cx="4033838" cy="86677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/>
              <a:t>Specializované burzy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1813" y="1574005"/>
            <a:ext cx="5329238" cy="863601"/>
          </a:xfrm>
        </p:spPr>
        <p:txBody>
          <a:bodyPr/>
          <a:lstStyle/>
          <a:p>
            <a:pPr marL="530225" indent="-530225">
              <a:defRPr/>
            </a:pPr>
            <a:endParaRPr lang="cs-CZ" sz="1800" dirty="0"/>
          </a:p>
          <a:p>
            <a:pPr marL="530225" indent="-530225">
              <a:defRPr/>
            </a:pPr>
            <a:r>
              <a:rPr lang="cs-CZ" dirty="0" smtClean="0"/>
              <a:t>pouze s určitým druhem zboží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016500" y="2420938"/>
            <a:ext cx="2592388" cy="823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cs-CZ" sz="4800">
              <a:latin typeface="Verdana" pitchFamily="34" charset="0"/>
            </a:endParaRPr>
          </a:p>
        </p:txBody>
      </p:sp>
      <p:sp>
        <p:nvSpPr>
          <p:cNvPr id="23567" name="Text Box 1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82888" y="4076701"/>
            <a:ext cx="2089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cs-CZ" sz="4000">
                <a:latin typeface="Arial" charset="0"/>
              </a:rPr>
              <a:t>zbožová</a:t>
            </a:r>
          </a:p>
        </p:txBody>
      </p:sp>
      <p:sp>
        <p:nvSpPr>
          <p:cNvPr id="23568" name="Text Box 1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464425" y="4149726"/>
            <a:ext cx="237648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cs-CZ" sz="4000">
                <a:latin typeface="Arial" charset="0"/>
              </a:rPr>
              <a:t>devizová</a:t>
            </a:r>
          </a:p>
        </p:txBody>
      </p:sp>
      <p:sp>
        <p:nvSpPr>
          <p:cNvPr id="23569" name="Text Box 1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727576" y="5445126"/>
            <a:ext cx="36734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cs-CZ" sz="4000">
                <a:latin typeface="Arial" charset="0"/>
              </a:rPr>
              <a:t>cenných papírů</a:t>
            </a: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4295776" y="3068638"/>
            <a:ext cx="1152525" cy="1008062"/>
          </a:xfrm>
          <a:prstGeom prst="line">
            <a:avLst/>
          </a:prstGeom>
          <a:noFill/>
          <a:ln w="101600">
            <a:solidFill>
              <a:srgbClr val="969696"/>
            </a:solidFill>
            <a:round/>
            <a:headEnd/>
            <a:tailEnd type="arrow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6167438" y="3357564"/>
            <a:ext cx="0" cy="2016125"/>
          </a:xfrm>
          <a:prstGeom prst="line">
            <a:avLst/>
          </a:prstGeom>
          <a:noFill/>
          <a:ln w="101600">
            <a:solidFill>
              <a:srgbClr val="969696"/>
            </a:solidFill>
            <a:round/>
            <a:headEnd/>
            <a:tailEnd type="arrow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959601" y="2997201"/>
            <a:ext cx="936625" cy="1008063"/>
          </a:xfrm>
          <a:prstGeom prst="line">
            <a:avLst/>
          </a:prstGeom>
          <a:noFill/>
          <a:ln w="101600">
            <a:solidFill>
              <a:srgbClr val="969696"/>
            </a:solidFill>
            <a:round/>
            <a:headEnd/>
            <a:tailEnd type="arrow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1" y="6165851"/>
            <a:ext cx="12192000" cy="69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BURZY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0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/>
      <p:bldP spid="23568" grpId="0"/>
      <p:bldP spid="235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95472" y="322595"/>
            <a:ext cx="4808894" cy="100883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bg1"/>
                </a:solidFill>
              </a:rPr>
              <a:t>Zbožová (komoditní) burza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 rot="-1484614">
            <a:off x="2927351" y="2349500"/>
            <a:ext cx="1655763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dirty="0">
                <a:latin typeface="Arial" charset="0"/>
              </a:rPr>
              <a:t>burza     s kávou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 rot="993606">
            <a:off x="5159376" y="3357563"/>
            <a:ext cx="1655763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>
                <a:latin typeface="Arial" charset="0"/>
              </a:rPr>
              <a:t>burza     s obilím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 rot="-1592948">
            <a:off x="6743701" y="3284538"/>
            <a:ext cx="2087563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dirty="0">
                <a:latin typeface="Arial" charset="0"/>
              </a:rPr>
              <a:t>burza         s kakaem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 rot="427596">
            <a:off x="5087938" y="1844675"/>
            <a:ext cx="1871662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dirty="0">
                <a:latin typeface="Arial" charset="0"/>
              </a:rPr>
              <a:t>burza       s bavlnou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 rot="1128742">
            <a:off x="1774826" y="5157788"/>
            <a:ext cx="2320925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>
                <a:latin typeface="Arial" charset="0"/>
              </a:rPr>
              <a:t>burza           s kaučukem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 rot="579275">
            <a:off x="8469314" y="2297113"/>
            <a:ext cx="1908175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dirty="0">
                <a:latin typeface="Arial" charset="0"/>
              </a:rPr>
              <a:t>burza       s kukuřicí</a:t>
            </a: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 rot="993606">
            <a:off x="1847851" y="3500438"/>
            <a:ext cx="1655763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dirty="0">
                <a:latin typeface="Arial" charset="0"/>
              </a:rPr>
              <a:t>burza     s masem</a:t>
            </a: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 rot="-755188">
            <a:off x="3719513" y="4365625"/>
            <a:ext cx="1655762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dirty="0">
                <a:latin typeface="Arial" charset="0"/>
              </a:rPr>
              <a:t>burza     s olovem</a:t>
            </a: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 rot="-883609">
            <a:off x="4872038" y="5516563"/>
            <a:ext cx="1655762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dirty="0">
                <a:latin typeface="Arial" charset="0"/>
              </a:rPr>
              <a:t>burza     s mědí</a:t>
            </a:r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 rot="-696689">
            <a:off x="7248525" y="5516563"/>
            <a:ext cx="19431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dirty="0">
                <a:latin typeface="Arial" charset="0"/>
              </a:rPr>
              <a:t>burza        s hliníkem</a:t>
            </a: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 rot="979323">
            <a:off x="8616951" y="4149725"/>
            <a:ext cx="1655763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dirty="0">
                <a:latin typeface="Arial" charset="0"/>
              </a:rPr>
              <a:t>burza     s ropou</a:t>
            </a:r>
          </a:p>
        </p:txBody>
      </p:sp>
    </p:spTree>
    <p:extLst>
      <p:ext uri="{BB962C8B-B14F-4D97-AF65-F5344CB8AC3E}">
        <p14:creationId xmlns:p14="http://schemas.microsoft.com/office/powerpoint/2010/main" val="28799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2801" y="333377"/>
            <a:ext cx="4546398" cy="90299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 smtClean="0"/>
              <a:t>Devizová (valutová) burza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6288" y="2425656"/>
            <a:ext cx="6219423" cy="3210014"/>
          </a:xfrm>
        </p:spPr>
        <p:txBody>
          <a:bodyPr/>
          <a:lstStyle/>
          <a:p>
            <a:pPr marL="1798638" indent="-611188">
              <a:defRPr/>
            </a:pPr>
            <a:endParaRPr lang="cs-CZ" dirty="0" smtClean="0"/>
          </a:p>
          <a:p>
            <a:pPr marL="1798638" indent="-611188">
              <a:defRPr/>
            </a:pPr>
            <a:r>
              <a:rPr lang="cs-CZ" dirty="0" smtClean="0"/>
              <a:t>burza s valutami </a:t>
            </a:r>
          </a:p>
          <a:p>
            <a:pPr marL="1798638" indent="-611188">
              <a:defRPr/>
            </a:pPr>
            <a:endParaRPr lang="cs-CZ" dirty="0" smtClean="0"/>
          </a:p>
          <a:p>
            <a:pPr marL="1798638" indent="-611188">
              <a:buNone/>
              <a:defRPr/>
            </a:pPr>
            <a:r>
              <a:rPr lang="cs-CZ" dirty="0" smtClean="0">
                <a:sym typeface="Symbol" pitchFamily="18" charset="2"/>
              </a:rPr>
              <a:t>       s bankovkami a mincemi </a:t>
            </a:r>
          </a:p>
          <a:p>
            <a:pPr marL="1798638" indent="-611188">
              <a:buNone/>
              <a:defRPr/>
            </a:pPr>
            <a:endParaRPr lang="cs-CZ" dirty="0" smtClean="0">
              <a:sym typeface="Symbol" pitchFamily="18" charset="2"/>
            </a:endParaRPr>
          </a:p>
          <a:p>
            <a:pPr marL="1798638" indent="-611188">
              <a:buNone/>
              <a:defRPr/>
            </a:pPr>
            <a:r>
              <a:rPr lang="cs-CZ" dirty="0" smtClean="0">
                <a:sym typeface="Symbol" pitchFamily="18" charset="2"/>
              </a:rPr>
              <a:t>         v  cizích měnách</a:t>
            </a:r>
          </a:p>
          <a:p>
            <a:pPr marL="1798638" indent="-611188">
              <a:defRPr/>
            </a:pPr>
            <a:endParaRPr lang="cs-CZ" dirty="0" smtClean="0"/>
          </a:p>
          <a:p>
            <a:pPr marL="1798638" indent="-611188">
              <a:defRPr/>
            </a:pPr>
            <a:endParaRPr lang="cs-CZ" dirty="0" smtClean="0"/>
          </a:p>
          <a:p>
            <a:pPr marL="1798638" indent="-611188">
              <a:defRPr/>
            </a:pPr>
            <a:endParaRPr lang="cs-CZ" dirty="0" smtClean="0"/>
          </a:p>
          <a:p>
            <a:pPr marL="1798638" indent="-611188">
              <a:defRPr/>
            </a:pPr>
            <a:endParaRPr lang="cs-CZ" dirty="0" smtClean="0"/>
          </a:p>
          <a:p>
            <a:pPr marL="1798638" indent="-611188">
              <a:defRPr/>
            </a:pPr>
            <a:endParaRPr lang="cs-CZ" dirty="0" smtClean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648075" y="357346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cs-CZ" altLang="cs-CZ" sz="4800" b="0" dirty="0">
                <a:sym typeface="Symbol" panose="05050102010706020507" pitchFamily="18" charset="2"/>
              </a:rPr>
              <a:t></a:t>
            </a:r>
            <a:endParaRPr lang="cs-CZ" altLang="cs-CZ" sz="4800" b="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9984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27354" y="271463"/>
            <a:ext cx="4210318" cy="13255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/>
              <a:t>Burza cenných papírů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711450" y="2190304"/>
            <a:ext cx="7704137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442913" indent="-442913">
              <a:spcBef>
                <a:spcPct val="50000"/>
              </a:spcBef>
              <a:defRPr/>
            </a:pPr>
            <a:r>
              <a:rPr lang="cs-CZ" sz="3200" dirty="0">
                <a:latin typeface="Arial" charset="0"/>
              </a:rPr>
              <a:t>-  obchody s cennými papíry            kapitálového trhu (</a:t>
            </a:r>
            <a:r>
              <a:rPr lang="cs-CZ" sz="3200" dirty="0" smtClean="0">
                <a:latin typeface="Arial" charset="0"/>
              </a:rPr>
              <a:t>dlouhodobými</a:t>
            </a:r>
            <a:r>
              <a:rPr lang="cs-CZ" sz="3200" dirty="0">
                <a:latin typeface="Arial" charset="0"/>
              </a:rPr>
              <a:t>)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40013" y="3860801"/>
            <a:ext cx="6985000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5113" indent="-265113">
              <a:spcBef>
                <a:spcPct val="50000"/>
              </a:spcBef>
              <a:defRPr/>
            </a:pPr>
            <a:r>
              <a:rPr lang="cs-CZ" sz="2800" b="1" dirty="0">
                <a:latin typeface="Arial" charset="0"/>
              </a:rPr>
              <a:t>- s cennými papíry peněžního trhu (krátkodobými) se</a:t>
            </a:r>
            <a:endParaRPr lang="cs-CZ" sz="2800" b="1" i="1" dirty="0">
              <a:latin typeface="Arial" charset="0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4583113" y="5157788"/>
            <a:ext cx="396081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800" b="1" i="1" dirty="0">
                <a:latin typeface="Arial" charset="0"/>
              </a:rPr>
              <a:t>neobchoduje</a:t>
            </a:r>
          </a:p>
        </p:txBody>
      </p:sp>
    </p:spTree>
    <p:extLst>
      <p:ext uri="{BB962C8B-B14F-4D97-AF65-F5344CB8AC3E}">
        <p14:creationId xmlns:p14="http://schemas.microsoft.com/office/powerpoint/2010/main" val="395119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/>
      <p:bldP spid="286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866604" y="402308"/>
            <a:ext cx="2458792" cy="72957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200" dirty="0" smtClean="0"/>
              <a:t>Orgány burzy</a:t>
            </a:r>
            <a:endParaRPr lang="cs-CZ" sz="3200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valná hromada   –   </a:t>
            </a:r>
            <a:endParaRPr lang="cs-CZ" dirty="0" smtClean="0">
              <a:solidFill>
                <a:srgbClr val="00F87C"/>
              </a:solidFill>
            </a:endParaRP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burzovní komora   –   </a:t>
            </a:r>
            <a:endParaRPr lang="cs-CZ" dirty="0" smtClean="0">
              <a:solidFill>
                <a:schemeClr val="accent1"/>
              </a:solidFill>
            </a:endParaRP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dozorčí rada   –   </a:t>
            </a:r>
            <a:endParaRPr lang="cs-CZ" dirty="0" smtClean="0">
              <a:solidFill>
                <a:srgbClr val="9999FF"/>
              </a:solidFill>
            </a:endParaRPr>
          </a:p>
          <a:p>
            <a:pPr eaLnBrk="1" hangingPunct="1">
              <a:defRPr/>
            </a:pPr>
            <a:endParaRPr lang="cs-CZ" dirty="0" smtClean="0">
              <a:solidFill>
                <a:srgbClr val="9999FF"/>
              </a:solidFill>
            </a:endParaRPr>
          </a:p>
          <a:p>
            <a:pPr eaLnBrk="1" hangingPunct="1">
              <a:defRPr/>
            </a:pPr>
            <a:r>
              <a:rPr lang="cs-CZ" dirty="0" smtClean="0"/>
              <a:t>různé výbory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649072" y="1825625"/>
            <a:ext cx="3527425" cy="4572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cs-CZ" altLang="cs-CZ" sz="2800" b="0" dirty="0">
                <a:solidFill>
                  <a:schemeClr val="bg1"/>
                </a:solidFill>
                <a:cs typeface="Arial" panose="020B0604020202020204" pitchFamily="34" charset="0"/>
              </a:rPr>
              <a:t>nejvyšší orgán</a:t>
            </a:r>
            <a:endParaRPr lang="cs-CZ" altLang="cs-CZ" sz="28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649071" y="2850356"/>
            <a:ext cx="3527425" cy="4572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cs-CZ" altLang="cs-CZ" sz="2800" b="0" dirty="0">
                <a:solidFill>
                  <a:schemeClr val="bg1"/>
                </a:solidFill>
                <a:cs typeface="Arial" panose="020B0604020202020204" pitchFamily="34" charset="0"/>
              </a:rPr>
              <a:t>statutární orgán</a:t>
            </a:r>
            <a:endParaRPr lang="cs-CZ" altLang="cs-CZ" sz="28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649070" y="4001294"/>
            <a:ext cx="3527425" cy="4572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cs-CZ" altLang="cs-CZ" sz="2800" b="0" dirty="0">
                <a:solidFill>
                  <a:schemeClr val="bg1"/>
                </a:solidFill>
                <a:cs typeface="Arial" panose="020B0604020202020204" pitchFamily="34" charset="0"/>
              </a:rPr>
              <a:t>kontrolní orgán</a:t>
            </a:r>
            <a:endParaRPr lang="cs-CZ" altLang="cs-CZ" sz="28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6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73798" y="378004"/>
            <a:ext cx="3244403" cy="78109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 smtClean="0"/>
              <a:t>Členství na burze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3859" y="1941535"/>
            <a:ext cx="7404279" cy="263046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funguje na členském principu</a:t>
            </a:r>
          </a:p>
          <a:p>
            <a:pPr eaLnBrk="1" hangingPunct="1">
              <a:defRPr/>
            </a:pPr>
            <a:r>
              <a:rPr lang="cs-CZ" dirty="0" smtClean="0"/>
              <a:t>může obchodovat pouze  vymezený okruh osob</a:t>
            </a:r>
          </a:p>
          <a:p>
            <a:pPr marL="1341438" lvl="1" indent="-546100">
              <a:defRPr/>
            </a:pPr>
            <a:r>
              <a:rPr lang="cs-CZ" sz="2800" dirty="0" smtClean="0"/>
              <a:t>ČNB</a:t>
            </a:r>
          </a:p>
          <a:p>
            <a:pPr marL="1341438" lvl="1" indent="-546100">
              <a:defRPr/>
            </a:pPr>
            <a:r>
              <a:rPr lang="cs-CZ" sz="2800" dirty="0" smtClean="0"/>
              <a:t>akcionáři</a:t>
            </a:r>
          </a:p>
          <a:p>
            <a:pPr marL="1341438" lvl="1" indent="-546100">
              <a:defRPr/>
            </a:pPr>
            <a:r>
              <a:rPr lang="cs-CZ" sz="2800" dirty="0" smtClean="0"/>
              <a:t>členové burzy</a:t>
            </a:r>
          </a:p>
          <a:p>
            <a:pPr marL="2065338" lvl="2" indent="-544513">
              <a:defRPr/>
            </a:pPr>
            <a:endParaRPr lang="cs-CZ" sz="2800" dirty="0" smtClean="0">
              <a:solidFill>
                <a:srgbClr val="66FF99"/>
              </a:solidFill>
            </a:endParaRPr>
          </a:p>
          <a:p>
            <a:pPr marL="2065338" lvl="2" indent="-544513">
              <a:defRPr/>
            </a:pPr>
            <a:endParaRPr lang="cs-CZ" sz="2800" dirty="0" smtClean="0"/>
          </a:p>
          <a:p>
            <a:pPr marL="2065338" lvl="2" indent="-544513"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18685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2057" y="352247"/>
            <a:ext cx="2767885" cy="819731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 smtClean="0"/>
              <a:t>Členové </a:t>
            </a:r>
            <a:r>
              <a:rPr lang="cs-CZ" sz="3200" dirty="0" smtClean="0"/>
              <a:t>burzy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198652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bg1"/>
                </a:solidFill>
              </a:rPr>
              <a:t>obchodníci s cennými papíry, které burzovní komora přijala za </a:t>
            </a:r>
            <a:r>
              <a:rPr lang="cs-CZ" b="1" dirty="0" smtClean="0">
                <a:solidFill>
                  <a:schemeClr val="bg1"/>
                </a:solidFill>
              </a:rPr>
              <a:t>členy</a:t>
            </a:r>
            <a:endParaRPr lang="cs-CZ" b="1" dirty="0" smtClean="0">
              <a:solidFill>
                <a:schemeClr val="bg1"/>
              </a:solidFill>
            </a:endParaRPr>
          </a:p>
          <a:p>
            <a:pPr marL="1341438" lvl="1" indent="-547688">
              <a:defRPr/>
            </a:pPr>
            <a:r>
              <a:rPr lang="cs-CZ" b="1" dirty="0" smtClean="0">
                <a:solidFill>
                  <a:schemeClr val="bg1"/>
                </a:solidFill>
              </a:rPr>
              <a:t>banky</a:t>
            </a:r>
            <a:endParaRPr lang="cs-CZ" b="1" dirty="0" smtClean="0">
              <a:solidFill>
                <a:schemeClr val="bg1"/>
              </a:solidFill>
            </a:endParaRPr>
          </a:p>
          <a:p>
            <a:pPr marL="1341438" lvl="1" indent="-547688">
              <a:defRPr/>
            </a:pPr>
            <a:r>
              <a:rPr lang="cs-CZ" b="1" dirty="0" smtClean="0">
                <a:solidFill>
                  <a:schemeClr val="bg1"/>
                </a:solidFill>
              </a:rPr>
              <a:t>investiční společnosti</a:t>
            </a:r>
          </a:p>
          <a:p>
            <a:pPr marL="1341438" lvl="1" indent="-547688">
              <a:defRPr/>
            </a:pPr>
            <a:r>
              <a:rPr lang="cs-CZ" b="1" dirty="0" smtClean="0">
                <a:solidFill>
                  <a:schemeClr val="bg1"/>
                </a:solidFill>
              </a:rPr>
              <a:t>zprostředkovatelé burzovních obchodů</a:t>
            </a:r>
          </a:p>
        </p:txBody>
      </p:sp>
    </p:spTree>
    <p:extLst>
      <p:ext uri="{BB962C8B-B14F-4D97-AF65-F5344CB8AC3E}">
        <p14:creationId xmlns:p14="http://schemas.microsoft.com/office/powerpoint/2010/main" val="12884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35016" y="2754217"/>
            <a:ext cx="9144000" cy="100913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cs-CZ" dirty="0" smtClean="0"/>
              <a:t>Burzy v České republice</a:t>
            </a:r>
          </a:p>
        </p:txBody>
      </p:sp>
    </p:spTree>
    <p:extLst>
      <p:ext uri="{BB962C8B-B14F-4D97-AF65-F5344CB8AC3E}">
        <p14:creationId xmlns:p14="http://schemas.microsoft.com/office/powerpoint/2010/main" val="37988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08350" y="1915621"/>
            <a:ext cx="7057621" cy="201243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 eaLnBrk="1" hangingPunct="1">
              <a:buNone/>
              <a:defRPr/>
            </a:pPr>
            <a:r>
              <a:rPr lang="cs-CZ" b="1" dirty="0" smtClean="0"/>
              <a:t>BCP Praha a.s.</a:t>
            </a:r>
          </a:p>
          <a:p>
            <a:pPr marL="0" indent="0" eaLnBrk="1" hangingPunct="1">
              <a:buNone/>
              <a:defRPr/>
            </a:pPr>
            <a:r>
              <a:rPr lang="cs-CZ" b="1" dirty="0" smtClean="0"/>
              <a:t>Plodinová burza Brno </a:t>
            </a:r>
          </a:p>
          <a:p>
            <a:pPr marL="0" indent="0" eaLnBrk="1" hangingPunct="1">
              <a:buNone/>
              <a:defRPr/>
            </a:pPr>
            <a:r>
              <a:rPr lang="cs-CZ" b="1" dirty="0" smtClean="0"/>
              <a:t>Českomoravská komoditní burza v Kladně </a:t>
            </a:r>
          </a:p>
          <a:p>
            <a:pPr lvl="1" eaLnBrk="1" hangingPunct="1">
              <a:buFontTx/>
              <a:buNone/>
              <a:defRPr/>
            </a:pPr>
            <a:r>
              <a:rPr lang="cs-CZ" b="1" dirty="0" smtClean="0"/>
              <a:t>- obchoduje s nerostnými </a:t>
            </a:r>
            <a:r>
              <a:rPr lang="cs-CZ" b="1" dirty="0" smtClean="0"/>
              <a:t>surovinami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6886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713945" y="587375"/>
            <a:ext cx="4764110" cy="7167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/>
            <a:r>
              <a:rPr lang="cs-CZ" altLang="cs-CZ" sz="3200" dirty="0" smtClean="0"/>
              <a:t>Burza cenných papíru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852" y="1708150"/>
            <a:ext cx="11372044" cy="3889375"/>
          </a:xfrm>
        </p:spPr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>
              <a:lnSpc>
                <a:spcPct val="150000"/>
              </a:lnSpc>
            </a:pPr>
            <a:r>
              <a:rPr lang="cs-CZ" altLang="cs-CZ" dirty="0"/>
              <a:t>je instituce, kde se na základě mechanismu vytvářejí ceny cenných papírů – </a:t>
            </a:r>
            <a:endParaRPr lang="cs-CZ" altLang="cs-CZ" b="1" i="1" dirty="0">
              <a:solidFill>
                <a:srgbClr val="7FFFD4"/>
              </a:solidFill>
            </a:endParaRP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je místem střetávání nabídky s poptávkou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511675" y="3500438"/>
            <a:ext cx="2046288" cy="976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 sz="4000">
              <a:latin typeface="Ariel" pitchFamily="34" charset="0"/>
            </a:endParaRPr>
          </a:p>
          <a:p>
            <a:pPr>
              <a:defRPr/>
            </a:pPr>
            <a:endParaRPr lang="cs-CZ">
              <a:latin typeface="Arial" charset="0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8294229" y="3188494"/>
            <a:ext cx="1676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cs-CZ" altLang="cs-CZ" sz="3200" dirty="0">
                <a:solidFill>
                  <a:srgbClr val="0206A4"/>
                </a:solidFill>
              </a:rPr>
              <a:t>kurz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1" y="6165851"/>
            <a:ext cx="12192000" cy="69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BURZY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26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komodity.cz/images/plodinka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463" y="1231541"/>
            <a:ext cx="1511658" cy="151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.novinky.cz/mynews/047/30476-top_foto1-6tjgu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527" y="864057"/>
            <a:ext cx="3988092" cy="224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burza-praha.cz/media/upload/editor/image/burza-cennych-papiru-praha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150" y="3881258"/>
            <a:ext cx="2707612" cy="200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445045" y="2743199"/>
            <a:ext cx="510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č. 1</a:t>
            </a:r>
            <a:endParaRPr lang="cs-CZ" sz="1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83857" y="2987572"/>
            <a:ext cx="510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č. 2</a:t>
            </a:r>
            <a:endParaRPr lang="cs-CZ" sz="1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34686" y="5353317"/>
            <a:ext cx="510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č. 3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52278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6683" y="313611"/>
            <a:ext cx="1518634" cy="7167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>Zdroje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smtClean="0"/>
              <a:t>Obrázky:</a:t>
            </a:r>
          </a:p>
          <a:p>
            <a:pPr marL="0" indent="0">
              <a:buNone/>
            </a:pPr>
            <a:r>
              <a:rPr lang="cs-CZ" sz="1800" dirty="0" smtClean="0"/>
              <a:t>č. 1. Plodinová burza. 2015. </a:t>
            </a:r>
            <a:r>
              <a:rPr lang="cs-CZ" sz="1800" dirty="0"/>
              <a:t>Dostupné z: http://</a:t>
            </a:r>
            <a:r>
              <a:rPr lang="cs-CZ" sz="1800" dirty="0" smtClean="0"/>
              <a:t>www.ekomodity.cz/images/plodinka.gif</a:t>
            </a:r>
          </a:p>
          <a:p>
            <a:pPr marL="0" indent="0">
              <a:buNone/>
            </a:pPr>
            <a:r>
              <a:rPr lang="cs-CZ" sz="1800" dirty="0" smtClean="0"/>
              <a:t>č. 2. ČKB. 2015. </a:t>
            </a:r>
            <a:r>
              <a:rPr lang="cs-CZ" sz="1800" dirty="0"/>
              <a:t>Dostupné z: http://</a:t>
            </a:r>
            <a:r>
              <a:rPr lang="cs-CZ" sz="1800" dirty="0" smtClean="0"/>
              <a:t>im.novinky.cz/mynews/047/30476-top_foto1-6tjgu.jpg</a:t>
            </a:r>
          </a:p>
          <a:p>
            <a:pPr marL="0" indent="0">
              <a:buNone/>
            </a:pPr>
            <a:r>
              <a:rPr lang="cs-CZ" sz="1800" dirty="0" smtClean="0"/>
              <a:t>č.3. BCP Praha. 2015. </a:t>
            </a:r>
            <a:r>
              <a:rPr lang="cs-CZ" sz="1800" dirty="0"/>
              <a:t>Dostupné z: http://</a:t>
            </a:r>
            <a:r>
              <a:rPr lang="cs-CZ" sz="1800" dirty="0" smtClean="0"/>
              <a:t>www.burza-praha.cz/media/upload/editor/image/burza-cennych-papiru-praha.jpg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Zdroj:</a:t>
            </a:r>
          </a:p>
          <a:p>
            <a:pPr marL="0" indent="0">
              <a:buNone/>
            </a:pPr>
            <a:r>
              <a:rPr lang="cs-CZ" sz="1800" dirty="0" smtClean="0"/>
              <a:t>Peřinová, J. </a:t>
            </a:r>
            <a:r>
              <a:rPr lang="cs-CZ" sz="1800" dirty="0">
                <a:cs typeface="Arial" panose="020B0604020202020204" pitchFamily="34" charset="0"/>
              </a:rPr>
              <a:t>Využití ICT při výuce ekonomických </a:t>
            </a:r>
            <a:r>
              <a:rPr lang="cs-CZ" sz="1800" dirty="0" smtClean="0">
                <a:cs typeface="Arial" panose="020B0604020202020204" pitchFamily="34" charset="0"/>
              </a:rPr>
              <a:t>předmětů. Uherský Brod: </a:t>
            </a:r>
            <a:r>
              <a:rPr lang="cs-CZ" sz="1800" dirty="0"/>
              <a:t>e</a:t>
            </a:r>
            <a:r>
              <a:rPr lang="cs-CZ" sz="1800" dirty="0" smtClean="0"/>
              <a:t>. č.: 1647P2006. 2006</a:t>
            </a:r>
            <a:endParaRPr lang="cs-CZ" sz="1800" dirty="0"/>
          </a:p>
          <a:p>
            <a:pPr marL="0" indent="0">
              <a:buNone/>
            </a:pPr>
            <a:endParaRPr lang="cs-CZ" sz="18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76664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1338" y="553996"/>
            <a:ext cx="8642350" cy="6952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3600" b="1" dirty="0">
                <a:solidFill>
                  <a:schemeClr val="bg1"/>
                </a:solidFill>
              </a:rPr>
              <a:t>Cenné papíry jsou speciálním zbožím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664201" y="2569251"/>
            <a:ext cx="936625" cy="1223962"/>
          </a:xfrm>
          <a:prstGeom prst="downArrow">
            <a:avLst>
              <a:gd name="adj1" fmla="val 50000"/>
              <a:gd name="adj2" fmla="val 32669"/>
            </a:avLst>
          </a:prstGeom>
          <a:gradFill rotWithShape="1">
            <a:gsLst>
              <a:gs pos="0">
                <a:srgbClr val="CCCCFF"/>
              </a:gs>
              <a:gs pos="100000">
                <a:srgbClr val="969696"/>
              </a:gs>
            </a:gsLst>
            <a:lin ang="5400000" scaled="1"/>
          </a:gradFill>
          <a:ln w="9525" algn="ctr">
            <a:solidFill>
              <a:srgbClr val="6600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1384209" y="4640087"/>
            <a:ext cx="9730257" cy="67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3600" b="0" dirty="0">
                <a:latin typeface="+mn-lt"/>
              </a:rPr>
              <a:t>neprodává se a nenakupuje v běžných obchodech.</a:t>
            </a:r>
          </a:p>
          <a:p>
            <a:pPr eaLnBrk="1" hangingPunct="1">
              <a:spcBef>
                <a:spcPct val="50000"/>
              </a:spcBef>
            </a:pPr>
            <a:endParaRPr lang="cs-CZ" altLang="cs-CZ" sz="3600" b="0" dirty="0">
              <a:latin typeface="+mn-lt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1" y="6165851"/>
            <a:ext cx="12192000" cy="69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BURZY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7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56823" y="476251"/>
            <a:ext cx="9646275" cy="86836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altLang="cs-CZ" sz="3200" dirty="0" smtClean="0"/>
              <a:t>Faktory ovlivňující vývoj kurzu cenných papírů na burze </a:t>
            </a:r>
            <a:endParaRPr lang="cs-CZ" altLang="cs-CZ" sz="32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8737" y="2163854"/>
            <a:ext cx="5802446" cy="3541487"/>
          </a:xfrm>
        </p:spPr>
        <p:txBody>
          <a:bodyPr/>
          <a:lstStyle/>
          <a:p>
            <a:pPr marL="625475" indent="-625475"/>
            <a:r>
              <a:rPr lang="cs-CZ" altLang="cs-CZ" dirty="0" smtClean="0"/>
              <a:t>ekonomickou situací emitenta</a:t>
            </a:r>
          </a:p>
          <a:p>
            <a:pPr marL="625475" indent="-625475"/>
            <a:r>
              <a:rPr lang="cs-CZ" altLang="cs-CZ" dirty="0" smtClean="0"/>
              <a:t>ekonomickou situací státu</a:t>
            </a:r>
          </a:p>
          <a:p>
            <a:pPr marL="625475" indent="-625475"/>
            <a:r>
              <a:rPr lang="cs-CZ" altLang="cs-CZ" dirty="0" smtClean="0"/>
              <a:t>mezinárodním hospodářstvím</a:t>
            </a:r>
          </a:p>
          <a:p>
            <a:pPr marL="625475" indent="-625475"/>
            <a:r>
              <a:rPr lang="cs-CZ" altLang="cs-CZ" dirty="0" smtClean="0"/>
              <a:t>mimoekonomickými vlivy</a:t>
            </a:r>
          </a:p>
          <a:p>
            <a:pPr marL="1249363" lvl="1"/>
            <a:r>
              <a:rPr lang="cs-CZ" altLang="cs-CZ" dirty="0" smtClean="0"/>
              <a:t>politickou situací v zemi</a:t>
            </a:r>
          </a:p>
          <a:p>
            <a:pPr marL="1249363" lvl="1"/>
            <a:r>
              <a:rPr lang="cs-CZ" altLang="cs-CZ" dirty="0" smtClean="0"/>
              <a:t>přírodními katastrofami</a:t>
            </a:r>
          </a:p>
          <a:p>
            <a:pPr marL="1249363" lvl="1"/>
            <a:r>
              <a:rPr lang="cs-CZ" altLang="cs-CZ" dirty="0" smtClean="0"/>
              <a:t>atd.</a:t>
            </a:r>
          </a:p>
          <a:p>
            <a:pPr marL="625475" indent="-625475"/>
            <a:endParaRPr lang="cs-CZ" altLang="cs-CZ" dirty="0" smtClean="0"/>
          </a:p>
        </p:txBody>
      </p:sp>
      <p:sp>
        <p:nvSpPr>
          <p:cNvPr id="5" name="Zaoblený obdélník 4"/>
          <p:cNvSpPr/>
          <p:nvPr/>
        </p:nvSpPr>
        <p:spPr>
          <a:xfrm>
            <a:off x="1" y="6165851"/>
            <a:ext cx="12192000" cy="69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BURZY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4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9220" y="2816874"/>
            <a:ext cx="8642350" cy="8683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8000" b="1" dirty="0">
                <a:solidFill>
                  <a:schemeClr val="bg1"/>
                </a:solidFill>
              </a:rPr>
              <a:t>Znaky burzy</a:t>
            </a:r>
          </a:p>
        </p:txBody>
      </p:sp>
    </p:spTree>
    <p:extLst>
      <p:ext uri="{BB962C8B-B14F-4D97-AF65-F5344CB8AC3E}">
        <p14:creationId xmlns:p14="http://schemas.microsoft.com/office/powerpoint/2010/main" val="15706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5460" y="2471738"/>
            <a:ext cx="10901082" cy="1329297"/>
          </a:xfrm>
        </p:spPr>
        <p:txBody>
          <a:bodyPr>
            <a:normAutofit/>
          </a:bodyPr>
          <a:lstStyle/>
          <a:p>
            <a:pPr marL="633413" indent="-633413">
              <a:defRPr/>
            </a:pPr>
            <a:endParaRPr lang="cs-CZ" b="1" dirty="0" smtClean="0"/>
          </a:p>
          <a:p>
            <a:pPr marL="633413" indent="-633413">
              <a:defRPr/>
            </a:pPr>
            <a:r>
              <a:rPr lang="cs-CZ" b="1" dirty="0"/>
              <a:t>Na burze se obchoduje se zbožím, které se zde fyzicky nenachází.</a:t>
            </a:r>
          </a:p>
          <a:p>
            <a:pPr marL="633413" indent="-633413">
              <a:defRPr/>
            </a:pPr>
            <a:endParaRPr lang="cs-CZ" b="1" dirty="0"/>
          </a:p>
        </p:txBody>
      </p:sp>
      <p:sp>
        <p:nvSpPr>
          <p:cNvPr id="5" name="Zaoblený obdélník 4"/>
          <p:cNvSpPr/>
          <p:nvPr/>
        </p:nvSpPr>
        <p:spPr>
          <a:xfrm>
            <a:off x="1" y="6165851"/>
            <a:ext cx="12192000" cy="69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BURZY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27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54" y="2847601"/>
            <a:ext cx="11725834" cy="1168587"/>
          </a:xfrm>
        </p:spPr>
        <p:txBody>
          <a:bodyPr>
            <a:normAutofit/>
          </a:bodyPr>
          <a:lstStyle/>
          <a:p>
            <a:pPr marL="722313" indent="-722313">
              <a:defRPr/>
            </a:pPr>
            <a:r>
              <a:rPr lang="cs-CZ" b="1" dirty="0"/>
              <a:t>Kupující nepotřebuje zboží vidět, protože   má standardní kvalitu   a vlastnosti.</a:t>
            </a:r>
          </a:p>
          <a:p>
            <a:pPr marL="722313" indent="-722313">
              <a:defRPr/>
            </a:pPr>
            <a:endParaRPr lang="cs-CZ" b="1" dirty="0"/>
          </a:p>
        </p:txBody>
      </p:sp>
      <p:sp>
        <p:nvSpPr>
          <p:cNvPr id="5" name="Zaoblený obdélník 4"/>
          <p:cNvSpPr/>
          <p:nvPr/>
        </p:nvSpPr>
        <p:spPr>
          <a:xfrm>
            <a:off x="0" y="6165851"/>
            <a:ext cx="12192000" cy="69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BURZY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83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812" y="1825625"/>
            <a:ext cx="11223812" cy="1688540"/>
          </a:xfrm>
        </p:spPr>
        <p:txBody>
          <a:bodyPr>
            <a:normAutofit/>
          </a:bodyPr>
          <a:lstStyle/>
          <a:p>
            <a:pPr marL="722313" indent="-722313">
              <a:defRPr/>
            </a:pPr>
            <a:endParaRPr lang="cs-CZ" b="1" dirty="0" smtClean="0"/>
          </a:p>
          <a:p>
            <a:pPr marL="722313" indent="-722313">
              <a:defRPr/>
            </a:pPr>
            <a:r>
              <a:rPr lang="cs-CZ" b="1" dirty="0"/>
              <a:t>Burzovní obchody se konají pravidelně  v určitou dobu.</a:t>
            </a:r>
          </a:p>
          <a:p>
            <a:pPr marL="722313" indent="-722313">
              <a:defRPr/>
            </a:pPr>
            <a:endParaRPr lang="cs-CZ" b="1" dirty="0"/>
          </a:p>
        </p:txBody>
      </p:sp>
      <p:sp>
        <p:nvSpPr>
          <p:cNvPr id="5" name="Zaoblený obdélník 4"/>
          <p:cNvSpPr/>
          <p:nvPr/>
        </p:nvSpPr>
        <p:spPr>
          <a:xfrm>
            <a:off x="1" y="6165851"/>
            <a:ext cx="12192000" cy="69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BURZY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6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412939" y="1369172"/>
            <a:ext cx="5473701" cy="104616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200" dirty="0" smtClean="0"/>
              <a:t>Druhy burz</a:t>
            </a:r>
          </a:p>
        </p:txBody>
      </p:sp>
      <p:sp>
        <p:nvSpPr>
          <p:cNvPr id="20492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836678" y="4361611"/>
            <a:ext cx="26638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cs-CZ" sz="4000">
                <a:latin typeface="Arial" charset="0"/>
              </a:rPr>
              <a:t>všeobecná</a:t>
            </a:r>
          </a:p>
        </p:txBody>
      </p:sp>
      <p:sp>
        <p:nvSpPr>
          <p:cNvPr id="20493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365690" y="4361611"/>
            <a:ext cx="374491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cs-CZ" sz="4000" dirty="0">
                <a:latin typeface="Arial" charset="0"/>
              </a:rPr>
              <a:t>specializovaná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494027" y="2704261"/>
            <a:ext cx="1295400" cy="1368425"/>
          </a:xfrm>
          <a:prstGeom prst="line">
            <a:avLst/>
          </a:prstGeom>
          <a:noFill/>
          <a:ln w="101600">
            <a:solidFill>
              <a:srgbClr val="969696"/>
            </a:solidFill>
            <a:round/>
            <a:headEnd/>
            <a:tailEnd type="arrow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6868928" y="2704260"/>
            <a:ext cx="1081087" cy="1441450"/>
          </a:xfrm>
          <a:prstGeom prst="line">
            <a:avLst/>
          </a:prstGeom>
          <a:noFill/>
          <a:ln w="101600">
            <a:solidFill>
              <a:srgbClr val="969696"/>
            </a:solidFill>
            <a:round/>
            <a:headEnd/>
            <a:tailEnd type="arrow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" y="6165851"/>
            <a:ext cx="12192000" cy="692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BURZY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06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373</Words>
  <Application>Microsoft Office PowerPoint</Application>
  <PresentationFormat>Širokoúhlá obrazovka</PresentationFormat>
  <Paragraphs>118</Paragraphs>
  <Slides>21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Ariel</vt:lpstr>
      <vt:lpstr>Calibri</vt:lpstr>
      <vt:lpstr>Calibri Light</vt:lpstr>
      <vt:lpstr>Symbol</vt:lpstr>
      <vt:lpstr>Verdana</vt:lpstr>
      <vt:lpstr>Motiv Office</vt:lpstr>
      <vt:lpstr>BURZY</vt:lpstr>
      <vt:lpstr>Burza cenných papíru </vt:lpstr>
      <vt:lpstr>Prezentace aplikace PowerPoint</vt:lpstr>
      <vt:lpstr>Faktory ovlivňující vývoj kurzu cenných papírů na burze </vt:lpstr>
      <vt:lpstr>Znaky burzy</vt:lpstr>
      <vt:lpstr>Prezentace aplikace PowerPoint</vt:lpstr>
      <vt:lpstr>Prezentace aplikace PowerPoint</vt:lpstr>
      <vt:lpstr>Prezentace aplikace PowerPoint</vt:lpstr>
      <vt:lpstr>Druhy burz</vt:lpstr>
      <vt:lpstr>Všeobecná burza</vt:lpstr>
      <vt:lpstr>Specializované burzy</vt:lpstr>
      <vt:lpstr>Zbožová (komoditní) burza</vt:lpstr>
      <vt:lpstr>Devizová (valutová) burza</vt:lpstr>
      <vt:lpstr>Burza cenných papírů</vt:lpstr>
      <vt:lpstr>Orgány burzy</vt:lpstr>
      <vt:lpstr>Členství na burze</vt:lpstr>
      <vt:lpstr>Členové burzy</vt:lpstr>
      <vt:lpstr>Burzy v České republice</vt:lpstr>
      <vt:lpstr>Prezentace aplikace PowerPoint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BURZY</dc:title>
  <dc:creator>Zdeněk Maňák</dc:creator>
  <cp:lastModifiedBy>Zdeněk Maňák</cp:lastModifiedBy>
  <cp:revision>8</cp:revision>
  <dcterms:created xsi:type="dcterms:W3CDTF">2015-03-25T06:42:13Z</dcterms:created>
  <dcterms:modified xsi:type="dcterms:W3CDTF">2015-03-30T06:29:26Z</dcterms:modified>
</cp:coreProperties>
</file>