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57" r:id="rId6"/>
    <p:sldId id="258" r:id="rId7"/>
    <p:sldId id="263" r:id="rId8"/>
    <p:sldId id="264" r:id="rId9"/>
    <p:sldId id="259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09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8A0D3-A9C0-4118-97BF-2C480BEA4C48}" type="datetimeFigureOut">
              <a:rPr lang="cs-CZ" smtClean="0"/>
              <a:pPr/>
              <a:t>9.12.2014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3C3F-64CA-43E6-84E8-C17CC19C004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8A0D3-A9C0-4118-97BF-2C480BEA4C48}" type="datetimeFigureOut">
              <a:rPr lang="cs-CZ" smtClean="0"/>
              <a:pPr/>
              <a:t>9.12.2014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3C3F-64CA-43E6-84E8-C17CC19C00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8A0D3-A9C0-4118-97BF-2C480BEA4C48}" type="datetimeFigureOut">
              <a:rPr lang="cs-CZ" smtClean="0"/>
              <a:pPr/>
              <a:t>9.12.2014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3C3F-64CA-43E6-84E8-C17CC19C00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8A0D3-A9C0-4118-97BF-2C480BEA4C48}" type="datetimeFigureOut">
              <a:rPr lang="cs-CZ" smtClean="0"/>
              <a:pPr/>
              <a:t>9.12.2014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3C3F-64CA-43E6-84E8-C17CC19C00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8A0D3-A9C0-4118-97BF-2C480BEA4C48}" type="datetimeFigureOut">
              <a:rPr lang="cs-CZ" smtClean="0"/>
              <a:pPr/>
              <a:t>9.12.2014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3C3F-64CA-43E6-84E8-C17CC19C00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8A0D3-A9C0-4118-97BF-2C480BEA4C48}" type="datetimeFigureOut">
              <a:rPr lang="cs-CZ" smtClean="0"/>
              <a:pPr/>
              <a:t>9.12.2014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3C3F-64CA-43E6-84E8-C17CC19C00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8A0D3-A9C0-4118-97BF-2C480BEA4C48}" type="datetimeFigureOut">
              <a:rPr lang="cs-CZ" smtClean="0"/>
              <a:pPr/>
              <a:t>9.12.2014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3C3F-64CA-43E6-84E8-C17CC19C00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8A0D3-A9C0-4118-97BF-2C480BEA4C48}" type="datetimeFigureOut">
              <a:rPr lang="cs-CZ" smtClean="0"/>
              <a:pPr/>
              <a:t>9.12.2014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3C3F-64CA-43E6-84E8-C17CC19C00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8A0D3-A9C0-4118-97BF-2C480BEA4C48}" type="datetimeFigureOut">
              <a:rPr lang="cs-CZ" smtClean="0"/>
              <a:pPr/>
              <a:t>9.12.2014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3C3F-64CA-43E6-84E8-C17CC19C00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8A0D3-A9C0-4118-97BF-2C480BEA4C48}" type="datetimeFigureOut">
              <a:rPr lang="cs-CZ" smtClean="0"/>
              <a:pPr/>
              <a:t>9.12.2014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53C3F-64CA-43E6-84E8-C17CC19C004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888A0D3-A9C0-4118-97BF-2C480BEA4C48}" type="datetimeFigureOut">
              <a:rPr lang="cs-CZ" smtClean="0"/>
              <a:pPr/>
              <a:t>9.12.2014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0353C3F-64CA-43E6-84E8-C17CC19C004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888A0D3-A9C0-4118-97BF-2C480BEA4C48}" type="datetimeFigureOut">
              <a:rPr lang="cs-CZ" smtClean="0"/>
              <a:pPr/>
              <a:t>9.12.2014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0353C3F-64CA-43E6-84E8-C17CC19C004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hmF_vaYSL9s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http://cs.wikipedia.org/wiki/Tom%C3%A1%C5%A1_Hal%C3%ADk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Náboženství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Obecně:</a:t>
            </a:r>
          </a:p>
          <a:p>
            <a:pPr>
              <a:buFont typeface="Wingdings" pitchFamily="2" charset="2"/>
              <a:buChar char="q"/>
            </a:pPr>
            <a:r>
              <a:rPr lang="cs-CZ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Náboženství, transcendentní, víra, náboženská víra, sekta. </a:t>
            </a:r>
          </a:p>
          <a:p>
            <a:pPr>
              <a:buNone/>
            </a:pPr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Judaismus:</a:t>
            </a:r>
          </a:p>
          <a:p>
            <a:pPr>
              <a:buFont typeface="Wingdings" pitchFamily="2" charset="2"/>
              <a:buChar char="q"/>
            </a:pPr>
            <a:r>
              <a:rPr lang="cs-CZ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Desatero, tóra, Mesiáš, Tenach, Davidova hvězda, synagoga, menora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Křesťanství:</a:t>
            </a:r>
          </a:p>
          <a:p>
            <a:pPr>
              <a:buFont typeface="Wingdings" pitchFamily="2" charset="2"/>
              <a:buChar char="q"/>
            </a:pPr>
            <a:r>
              <a:rPr lang="cs-CZ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Ježíš, Bible, desatero, Nový a Starý zákon. </a:t>
            </a:r>
          </a:p>
          <a:p>
            <a:pPr>
              <a:buNone/>
            </a:pPr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Islám:</a:t>
            </a:r>
          </a:p>
          <a:p>
            <a:pPr>
              <a:buFont typeface="Wingdings" pitchFamily="2" charset="2"/>
              <a:buChar char="q"/>
            </a:pPr>
            <a:r>
              <a:rPr lang="cs-CZ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Islám, Sunnité, Šijité, šaria, Aláh, Muhamed, Korán.</a:t>
            </a:r>
            <a:endParaRPr lang="cs-CZ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KREDITY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5191"/>
            <a:ext cx="8568952" cy="4625609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Prezentace náboženství		   0 -14 kreditů</a:t>
            </a:r>
          </a:p>
          <a:p>
            <a:pPr>
              <a:buNone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Při prezentaci v rozsahu 25 minut se soustředit na vysvětlení pojmů.</a:t>
            </a:r>
          </a:p>
          <a:p>
            <a:pPr>
              <a:buNone/>
            </a:pPr>
            <a:r>
              <a:rPr lang="cs-CZ" sz="2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Struktura prezentace:</a:t>
            </a:r>
          </a:p>
          <a:p>
            <a:pPr lvl="0"/>
            <a:r>
              <a:rPr lang="cs-CZ" sz="2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podstata vybraného náboženství</a:t>
            </a:r>
          </a:p>
          <a:p>
            <a:pPr lvl="0"/>
            <a:r>
              <a:rPr lang="cs-CZ" sz="2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stručný vývoj</a:t>
            </a:r>
          </a:p>
          <a:p>
            <a:pPr lvl="0"/>
            <a:r>
              <a:rPr lang="cs-CZ" sz="2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symboly</a:t>
            </a:r>
          </a:p>
          <a:p>
            <a:pPr lvl="0"/>
            <a:r>
              <a:rPr lang="cs-CZ" sz="2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pokud existuje, tak vyhledat sektu, která revoltuje na učení</a:t>
            </a:r>
          </a:p>
          <a:p>
            <a:pPr>
              <a:buNone/>
            </a:pPr>
            <a:endParaRPr lang="cs-CZ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Příspěvek k tématu </a:t>
            </a:r>
            <a:r>
              <a:rPr lang="cs-CZ" sz="1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(pouze při odpadnutí hodiny)</a:t>
            </a:r>
            <a:r>
              <a:rPr lang="cs-C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	5</a:t>
            </a:r>
            <a:r>
              <a:rPr lang="cs-CZ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kreditů</a:t>
            </a:r>
            <a:endParaRPr lang="cs-CZ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Vyber si konkrétní sektu a rozeber klady a zápory								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vse.jpg">
            <a:hlinkClick r:id="rId2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548680"/>
            <a:ext cx="3744416" cy="3494789"/>
          </a:xfrm>
          <a:prstGeom prst="rect">
            <a:avLst/>
          </a:prstGeom>
        </p:spPr>
      </p:pic>
      <p:pic>
        <p:nvPicPr>
          <p:cNvPr id="3" name="Obrázek 2" descr="225px-Tomas_Halik.jpg">
            <a:hlinkClick r:id="rId4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99592" y="2636912"/>
            <a:ext cx="2857500" cy="285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NÁBOŽENSTVÍ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51520" y="2996952"/>
            <a:ext cx="8712968" cy="13849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„Náboženství označuje aktivní i pasivní projevy lidského vztahu k vyšší, transcendentní (hmotný svět přesahující) moci.“</a:t>
            </a:r>
            <a:r>
              <a:rPr lang="cs-CZ" sz="2800" b="1" baseline="30000" dirty="0" smtClean="0">
                <a:latin typeface="Arial" pitchFamily="34" charset="0"/>
                <a:cs typeface="Arial" pitchFamily="34" charset="0"/>
              </a:rPr>
              <a:t>1</a:t>
            </a:r>
            <a:endParaRPr lang="cs-CZ" sz="28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VÍRA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3212976"/>
            <a:ext cx="8229600" cy="1584176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cs-CZ" b="1" dirty="0" smtClean="0"/>
              <a:t>	</a:t>
            </a:r>
            <a:r>
              <a:rPr lang="cs-CZ" sz="4500" b="1" dirty="0" smtClean="0">
                <a:latin typeface="Arial" pitchFamily="34" charset="0"/>
                <a:cs typeface="Arial" pitchFamily="34" charset="0"/>
              </a:rPr>
              <a:t>„Obecný postoj vyjadřující na rozdíl od vědění více či měně oprávněnou důvěru, očekávání nebo předpoklad.“</a:t>
            </a:r>
            <a:r>
              <a:rPr lang="cs-CZ" sz="4500" b="1" baseline="30000" dirty="0" smtClean="0">
                <a:latin typeface="Arial" pitchFamily="34" charset="0"/>
                <a:cs typeface="Arial" pitchFamily="34" charset="0"/>
              </a:rPr>
              <a:t>2</a:t>
            </a:r>
            <a:endParaRPr lang="cs-CZ" sz="45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cs-CZ" sz="4000" b="1" dirty="0" smtClean="0">
                <a:latin typeface="Arial" pitchFamily="34" charset="0"/>
                <a:cs typeface="Arial" pitchFamily="34" charset="0"/>
              </a:rPr>
              <a:t>	</a:t>
            </a:r>
            <a:endParaRPr lang="cs-CZ" sz="40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NÁBOŽENSKÁ VÍRA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996952"/>
            <a:ext cx="8229600" cy="1653809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algn="just">
              <a:buNone/>
            </a:pPr>
            <a:r>
              <a:rPr lang="cs-CZ" dirty="0" smtClean="0"/>
              <a:t>	</a:t>
            </a:r>
            <a:r>
              <a:rPr lang="cs-CZ" sz="3000" b="1" dirty="0" smtClean="0">
                <a:latin typeface="Arial" pitchFamily="34" charset="0"/>
                <a:cs typeface="Arial" pitchFamily="34" charset="0"/>
              </a:rPr>
              <a:t>Vidí za vším hlubší smysl (Bůh, božský duch, bohové, absolutno), který je počátkem (příčinou) a cílem (účelem) všeho.</a:t>
            </a:r>
            <a:r>
              <a:rPr lang="cs-CZ" sz="3000" b="1" baseline="30000" dirty="0" smtClean="0">
                <a:latin typeface="Arial" pitchFamily="34" charset="0"/>
                <a:cs typeface="Arial" pitchFamily="34" charset="0"/>
              </a:rPr>
              <a:t>3</a:t>
            </a:r>
            <a:endParaRPr lang="cs-CZ" sz="3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SEKTA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67544" y="2996952"/>
            <a:ext cx="8229600" cy="165380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54864" tIns="91440" rtlCol="0">
            <a:normAutofit fontScale="70000" lnSpcReduction="20000"/>
          </a:bodyPr>
          <a:lstStyle/>
          <a:p>
            <a:pPr algn="just"/>
            <a:r>
              <a:rPr lang="cs-CZ" sz="3400" b="1" i="1" dirty="0" smtClean="0">
                <a:latin typeface="Arial" pitchFamily="34" charset="0"/>
                <a:cs typeface="Arial" pitchFamily="34" charset="0"/>
              </a:rPr>
              <a:t>„Skupina, radikálně odloučená od náboženského společenství, na jehož základě vznikla, tím, že její členové neuznávají bezvýhradně autoritu původních institucí, ale následováním vedoucího vytvářejí instituci novou.“</a:t>
            </a:r>
            <a:r>
              <a:rPr lang="cs-CZ" sz="3400" b="1" i="1" baseline="30000" dirty="0" smtClean="0">
                <a:latin typeface="Arial" pitchFamily="34" charset="0"/>
                <a:cs typeface="Arial" pitchFamily="34" charset="0"/>
              </a:rPr>
              <a:t>4</a:t>
            </a:r>
            <a:endParaRPr lang="cs-CZ" sz="3400" b="1" i="1" dirty="0" smtClean="0">
              <a:latin typeface="Arial" pitchFamily="34" charset="0"/>
              <a:cs typeface="Arial" pitchFamily="34" charset="0"/>
            </a:endParaRPr>
          </a:p>
          <a:p>
            <a:pPr marL="438912" marR="0" lvl="0" indent="-32004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cs-CZ" sz="3000" b="1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438912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Citace:</a:t>
            </a:r>
          </a:p>
          <a:p>
            <a:pPr marL="461772" indent="-342900">
              <a:buClrTx/>
              <a:buAutoNum type="arabicPeriod"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Odmaturuj ze společenských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věd: Didaktis, Brno, 2003,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s. 219</a:t>
            </a:r>
          </a:p>
          <a:p>
            <a:pPr marL="461772" indent="-342900">
              <a:buClrTx/>
              <a:buFont typeface="+mj-lt"/>
              <a:buAutoNum type="arabicPeriod"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Ilustrovaný encyklopedický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slovník</a:t>
            </a:r>
            <a:r>
              <a:rPr lang="cs-CZ" sz="1600" dirty="0">
                <a:latin typeface="Arial" pitchFamily="34" charset="0"/>
                <a:cs typeface="Arial" pitchFamily="34" charset="0"/>
              </a:rPr>
              <a:t>: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 Academica, Praha,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1982, s. 773</a:t>
            </a:r>
          </a:p>
          <a:p>
            <a:pPr marL="461772" indent="-342900">
              <a:buClrTx/>
              <a:buFont typeface="+mj-lt"/>
              <a:buAutoNum type="arabicPeriod"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Občanský a společenskovědní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základ: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Computer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Press,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Brno,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2009,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s. 69.</a:t>
            </a:r>
          </a:p>
          <a:p>
            <a:pPr marL="461772" indent="-342900">
              <a:buClrTx/>
              <a:buFont typeface="+mj-lt"/>
              <a:buAutoNum type="arabicPeriod"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Srovnej: Sekta. 2013. Dostupné z: http://www.sekty.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cz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/www/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stranky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/studie/sekta.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pdf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marL="461772" indent="-342900">
              <a:buNone/>
            </a:pPr>
            <a:endParaRPr lang="cs-CZ" sz="1600" b="1" dirty="0" smtClean="0">
              <a:latin typeface="Arial" pitchFamily="34" charset="0"/>
              <a:cs typeface="Arial" pitchFamily="34" charset="0"/>
            </a:endParaRPr>
          </a:p>
          <a:p>
            <a:pPr marL="461772" indent="-342900">
              <a:buNone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Obrázky:</a:t>
            </a:r>
          </a:p>
          <a:p>
            <a:pPr marL="461772" indent="-342900">
              <a:buNone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	Náboženství. 2013. Dostupné z: http://home.zcu.cz/~kominhk/soubory/vse.jpg</a:t>
            </a:r>
          </a:p>
          <a:p>
            <a:pPr marL="461772" indent="-342900">
              <a:buNone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	Tomáš 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Halík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. 2013. Dostupné z: http://upload.wikimedia.org/wikipedia/commons/thumb/3/34/Tomas_Halik.jpg/225px-Tomas_Halik.jpg</a:t>
            </a:r>
          </a:p>
          <a:p>
            <a:pPr marL="461772" indent="-342900">
              <a:buNone/>
            </a:pPr>
            <a:endParaRPr lang="cs-CZ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Použitá literatura: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	Boelle C. Chemla Ch. Klíč k 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náboženství: Albatros, Praha, 2006 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	Ilustrovaný encyklopedický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slovník: Academica, Praha, 1982 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	Občanský a společenskovědní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základ: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Computer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Press, Brno,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2009. </a:t>
            </a:r>
          </a:p>
          <a:p>
            <a:pPr>
              <a:buNone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	Odmaturuj ze společenských 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věd: Didaktis, Brno, 2003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	Všeobecná deklarace práv a svobod. 2013.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[cit. 30-12-01]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. Dostupné z: http://www.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osn.cz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/dokumenty-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osn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/soubory/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vseobecna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-deklarace-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lidskych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-prav.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pdf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600" dirty="0" smtClean="0">
                <a:latin typeface="Arial" pitchFamily="34" charset="0"/>
                <a:cs typeface="Arial" pitchFamily="34" charset="0"/>
              </a:rPr>
              <a:t>	Sekta. 2013. Dostupné z: http://www.sekty.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cz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/www/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stranky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/studie/sekta.</a:t>
            </a:r>
            <a:r>
              <a:rPr lang="cs-CZ" sz="1600" dirty="0" err="1" smtClean="0">
                <a:latin typeface="Arial" pitchFamily="34" charset="0"/>
                <a:cs typeface="Arial" pitchFamily="34" charset="0"/>
              </a:rPr>
              <a:t>pdf</a:t>
            </a: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marL="461772" indent="-342900">
              <a:buNone/>
            </a:pP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121</TotalTime>
  <Words>186</Words>
  <Application>Microsoft Office PowerPoint</Application>
  <PresentationFormat>Předvádění na obrazovce (4:3)</PresentationFormat>
  <Paragraphs>49</Paragraphs>
  <Slides>9</Slides>
  <Notes>0</Notes>
  <HiddenSlides>1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Corbel</vt:lpstr>
      <vt:lpstr>Wingdings</vt:lpstr>
      <vt:lpstr>Wingdings 2</vt:lpstr>
      <vt:lpstr>Wingdings 3</vt:lpstr>
      <vt:lpstr>Modul</vt:lpstr>
      <vt:lpstr>Náboženství</vt:lpstr>
      <vt:lpstr>POJMY</vt:lpstr>
      <vt:lpstr>KREDITY</vt:lpstr>
      <vt:lpstr>Prezentace aplikace PowerPoint</vt:lpstr>
      <vt:lpstr>DEFINICE NÁBOŽENSTVÍ</vt:lpstr>
      <vt:lpstr>VÍRA</vt:lpstr>
      <vt:lpstr>NÁBOŽENSKÁ VÍRA</vt:lpstr>
      <vt:lpstr>SEKTA</vt:lpstr>
      <vt:lpstr>POUŽITÉ 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Náboženství</dc:title>
  <dc:creator>manak</dc:creator>
  <cp:lastModifiedBy>Zdeněk Maňák</cp:lastModifiedBy>
  <cp:revision>12</cp:revision>
  <dcterms:created xsi:type="dcterms:W3CDTF">2013-01-10T06:58:41Z</dcterms:created>
  <dcterms:modified xsi:type="dcterms:W3CDTF">2014-12-09T07:01:47Z</dcterms:modified>
</cp:coreProperties>
</file>