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70" r:id="rId3"/>
    <p:sldId id="284" r:id="rId4"/>
    <p:sldId id="257" r:id="rId5"/>
    <p:sldId id="272" r:id="rId6"/>
    <p:sldId id="273" r:id="rId7"/>
    <p:sldId id="276" r:id="rId8"/>
    <p:sldId id="258" r:id="rId9"/>
    <p:sldId id="274" r:id="rId10"/>
    <p:sldId id="260" r:id="rId11"/>
    <p:sldId id="259" r:id="rId12"/>
    <p:sldId id="275" r:id="rId13"/>
    <p:sldId id="278" r:id="rId14"/>
    <p:sldId id="280" r:id="rId15"/>
    <p:sldId id="279" r:id="rId16"/>
    <p:sldId id="281" r:id="rId17"/>
    <p:sldId id="263" r:id="rId18"/>
    <p:sldId id="267" r:id="rId19"/>
    <p:sldId id="277" r:id="rId20"/>
    <p:sldId id="269" r:id="rId21"/>
    <p:sldId id="266" r:id="rId22"/>
    <p:sldId id="264" r:id="rId23"/>
    <p:sldId id="282" r:id="rId24"/>
    <p:sldId id="283" r:id="rId25"/>
    <p:sldId id="271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7" r:id="rId37"/>
    <p:sldId id="299" r:id="rId38"/>
    <p:sldId id="300" r:id="rId39"/>
    <p:sldId id="261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30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B0408-3807-4508-8C60-341386D9DBF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CBB3412-A58B-4448-B0B3-D4899CD4A7EC}">
      <dgm:prSet custT="1"/>
      <dgm:spPr/>
      <dgm:t>
        <a:bodyPr/>
        <a:lstStyle/>
        <a:p>
          <a:pPr rtl="0"/>
          <a:r>
            <a:rPr lang="cs-CZ" sz="2400" b="1" u="sng" dirty="0" smtClean="0"/>
            <a:t>Universální pramen</a:t>
          </a:r>
          <a:r>
            <a:rPr lang="cs-CZ" sz="2400" b="1" dirty="0" smtClean="0"/>
            <a:t>: </a:t>
          </a:r>
          <a:r>
            <a:rPr lang="cs-CZ" sz="2400" b="1" i="1" dirty="0" smtClean="0"/>
            <a:t>Ústava a listina základních práv a svobod</a:t>
          </a:r>
          <a:r>
            <a:rPr lang="cs-CZ" sz="2400" b="1" dirty="0" smtClean="0"/>
            <a:t> </a:t>
          </a:r>
          <a:endParaRPr lang="cs-CZ" sz="2400" b="1" dirty="0"/>
        </a:p>
      </dgm:t>
    </dgm:pt>
    <dgm:pt modelId="{6417DE74-A075-4A1A-B2A7-20661AAABE5C}" type="parTrans" cxnId="{BEA095E9-A400-4EBB-B97C-BF8378319548}">
      <dgm:prSet/>
      <dgm:spPr/>
      <dgm:t>
        <a:bodyPr/>
        <a:lstStyle/>
        <a:p>
          <a:endParaRPr lang="cs-CZ"/>
        </a:p>
      </dgm:t>
    </dgm:pt>
    <dgm:pt modelId="{83A537FA-A3D2-4BDA-A089-34B5B30799D6}" type="sibTrans" cxnId="{BEA095E9-A400-4EBB-B97C-BF8378319548}">
      <dgm:prSet/>
      <dgm:spPr/>
      <dgm:t>
        <a:bodyPr/>
        <a:lstStyle/>
        <a:p>
          <a:endParaRPr lang="cs-CZ"/>
        </a:p>
      </dgm:t>
    </dgm:pt>
    <dgm:pt modelId="{DC34A0EC-5AAC-4A4A-A462-279129D16F1D}">
      <dgm:prSet custT="1"/>
      <dgm:spPr/>
      <dgm:t>
        <a:bodyPr/>
        <a:lstStyle/>
        <a:p>
          <a:pPr rtl="0"/>
          <a:r>
            <a:rPr lang="cs-CZ" sz="2400" b="1" i="0" u="sng" dirty="0" smtClean="0"/>
            <a:t>Hlavní pramen: </a:t>
          </a:r>
          <a:r>
            <a:rPr lang="cs-CZ" sz="2400" b="1" i="1" dirty="0" smtClean="0"/>
            <a:t>Zákon č. 89/2012 Sb., občanský zákoník </a:t>
          </a:r>
          <a:endParaRPr lang="cs-CZ" sz="2400" b="1" dirty="0"/>
        </a:p>
      </dgm:t>
    </dgm:pt>
    <dgm:pt modelId="{8AFD5D03-525A-440E-932D-42824AC11D9A}" type="parTrans" cxnId="{B6A1EDA8-42E7-4EBC-B3E3-7B258EEFB64C}">
      <dgm:prSet/>
      <dgm:spPr/>
      <dgm:t>
        <a:bodyPr/>
        <a:lstStyle/>
        <a:p>
          <a:endParaRPr lang="cs-CZ"/>
        </a:p>
      </dgm:t>
    </dgm:pt>
    <dgm:pt modelId="{E9447DA2-5C14-498F-9601-5620B07BF0FC}" type="sibTrans" cxnId="{B6A1EDA8-42E7-4EBC-B3E3-7B258EEFB64C}">
      <dgm:prSet/>
      <dgm:spPr/>
      <dgm:t>
        <a:bodyPr/>
        <a:lstStyle/>
        <a:p>
          <a:endParaRPr lang="cs-CZ"/>
        </a:p>
      </dgm:t>
    </dgm:pt>
    <dgm:pt modelId="{B1B412AB-DB17-4380-BC84-D6C666F105AC}">
      <dgm:prSet custT="1"/>
      <dgm:spPr/>
      <dgm:t>
        <a:bodyPr/>
        <a:lstStyle/>
        <a:p>
          <a:pPr rtl="0"/>
          <a:r>
            <a:rPr lang="cs-CZ" sz="1800" b="1" u="sng" dirty="0" smtClean="0"/>
            <a:t>Ostatní prameny a prováděcí předpisy:</a:t>
          </a:r>
          <a:endParaRPr lang="cs-CZ" sz="1800" b="1" u="sng" dirty="0"/>
        </a:p>
      </dgm:t>
    </dgm:pt>
    <dgm:pt modelId="{1CBE42C5-3810-41AB-91B6-8AD438D960AC}" type="parTrans" cxnId="{5FC15E5D-BD99-4823-9C70-CB1BC3AA15DB}">
      <dgm:prSet/>
      <dgm:spPr/>
      <dgm:t>
        <a:bodyPr/>
        <a:lstStyle/>
        <a:p>
          <a:endParaRPr lang="cs-CZ"/>
        </a:p>
      </dgm:t>
    </dgm:pt>
    <dgm:pt modelId="{E2987B28-583C-4788-A515-BE1537C768E9}" type="sibTrans" cxnId="{5FC15E5D-BD99-4823-9C70-CB1BC3AA15DB}">
      <dgm:prSet/>
      <dgm:spPr/>
      <dgm:t>
        <a:bodyPr/>
        <a:lstStyle/>
        <a:p>
          <a:endParaRPr lang="cs-CZ"/>
        </a:p>
      </dgm:t>
    </dgm:pt>
    <dgm:pt modelId="{570830C6-6CAF-411C-A12E-975F80FCF9FE}">
      <dgm:prSet custT="1"/>
      <dgm:spPr/>
      <dgm:t>
        <a:bodyPr/>
        <a:lstStyle/>
        <a:p>
          <a:pPr rtl="0"/>
          <a:r>
            <a:rPr lang="cs-CZ" sz="1800" b="1" i="1" dirty="0" smtClean="0"/>
            <a:t>Zákon o obchodních korporacích č. 90/ 2012 Sb.</a:t>
          </a:r>
          <a:endParaRPr lang="cs-CZ" sz="1800" b="1" dirty="0"/>
        </a:p>
      </dgm:t>
    </dgm:pt>
    <dgm:pt modelId="{9EC705C5-CF37-46BA-ABE8-DEC0ACFCB9BB}" type="parTrans" cxnId="{4385403A-58D1-4D96-BADA-C99B3BE607C1}">
      <dgm:prSet/>
      <dgm:spPr/>
      <dgm:t>
        <a:bodyPr/>
        <a:lstStyle/>
        <a:p>
          <a:endParaRPr lang="cs-CZ"/>
        </a:p>
      </dgm:t>
    </dgm:pt>
    <dgm:pt modelId="{5E2D92C1-AF09-48DA-A74D-3D6E51F7E5C9}" type="sibTrans" cxnId="{4385403A-58D1-4D96-BADA-C99B3BE607C1}">
      <dgm:prSet/>
      <dgm:spPr/>
      <dgm:t>
        <a:bodyPr/>
        <a:lstStyle/>
        <a:p>
          <a:endParaRPr lang="cs-CZ"/>
        </a:p>
      </dgm:t>
    </dgm:pt>
    <dgm:pt modelId="{62E1CC4F-A0AA-459F-B6DC-8F0BD45BB7AF}">
      <dgm:prSet custT="1"/>
      <dgm:spPr/>
      <dgm:t>
        <a:bodyPr/>
        <a:lstStyle/>
        <a:p>
          <a:pPr rtl="0"/>
          <a:r>
            <a:rPr lang="cs-CZ" sz="1800" b="1" i="1" dirty="0" smtClean="0"/>
            <a:t>Zákon o ochraně zdraví č. 372/2011 Sb.</a:t>
          </a:r>
          <a:endParaRPr lang="cs-CZ" sz="1800" b="1" dirty="0"/>
        </a:p>
      </dgm:t>
    </dgm:pt>
    <dgm:pt modelId="{DC3BC19E-AD44-4BE8-B2AB-564E255A0A93}" type="parTrans" cxnId="{79C2E0BB-E307-48B4-81D4-41D44D17CC07}">
      <dgm:prSet/>
      <dgm:spPr/>
      <dgm:t>
        <a:bodyPr/>
        <a:lstStyle/>
        <a:p>
          <a:endParaRPr lang="cs-CZ"/>
        </a:p>
      </dgm:t>
    </dgm:pt>
    <dgm:pt modelId="{56AAB8EB-258F-4811-9288-CD4111798AD8}" type="sibTrans" cxnId="{79C2E0BB-E307-48B4-81D4-41D44D17CC07}">
      <dgm:prSet/>
      <dgm:spPr/>
      <dgm:t>
        <a:bodyPr/>
        <a:lstStyle/>
        <a:p>
          <a:endParaRPr lang="cs-CZ"/>
        </a:p>
      </dgm:t>
    </dgm:pt>
    <dgm:pt modelId="{F238B43D-5596-43D5-BE43-1207E9D2BAC8}">
      <dgm:prSet custT="1"/>
      <dgm:spPr/>
      <dgm:t>
        <a:bodyPr/>
        <a:lstStyle/>
        <a:p>
          <a:pPr rtl="0"/>
          <a:r>
            <a:rPr lang="cs-CZ" sz="1800" b="1" i="1" dirty="0" smtClean="0"/>
            <a:t>Katastrální zákon č. 256/2013 Sb.</a:t>
          </a:r>
          <a:endParaRPr lang="cs-CZ" sz="1800" b="1" dirty="0"/>
        </a:p>
      </dgm:t>
    </dgm:pt>
    <dgm:pt modelId="{3AFE12F2-54F1-405F-99D0-F955AEEC83FD}" type="parTrans" cxnId="{D7B5046E-AA1C-4C91-A00B-29595DCC1DE7}">
      <dgm:prSet/>
      <dgm:spPr/>
      <dgm:t>
        <a:bodyPr/>
        <a:lstStyle/>
        <a:p>
          <a:endParaRPr lang="cs-CZ"/>
        </a:p>
      </dgm:t>
    </dgm:pt>
    <dgm:pt modelId="{64EA9D07-F3BA-4343-AE7A-48AACE75C017}" type="sibTrans" cxnId="{D7B5046E-AA1C-4C91-A00B-29595DCC1DE7}">
      <dgm:prSet/>
      <dgm:spPr/>
      <dgm:t>
        <a:bodyPr/>
        <a:lstStyle/>
        <a:p>
          <a:endParaRPr lang="cs-CZ"/>
        </a:p>
      </dgm:t>
    </dgm:pt>
    <dgm:pt modelId="{18AF2391-E26B-4D49-BE75-35CE1AC39121}">
      <dgm:prSet custT="1"/>
      <dgm:spPr/>
      <dgm:t>
        <a:bodyPr/>
        <a:lstStyle/>
        <a:p>
          <a:pPr rtl="0"/>
          <a:r>
            <a:rPr lang="cs-CZ" sz="1800" b="1" i="1" dirty="0" smtClean="0"/>
            <a:t>Zákon o veřejných rejstřících č. 304/2013 Sb.</a:t>
          </a:r>
          <a:endParaRPr lang="cs-CZ" sz="1800" b="1" dirty="0"/>
        </a:p>
      </dgm:t>
    </dgm:pt>
    <dgm:pt modelId="{DAC0FBFA-65E1-4770-9D1A-293DE1A862BE}" type="parTrans" cxnId="{1F6A3812-8478-41CC-A746-C1C08B3FCD31}">
      <dgm:prSet/>
      <dgm:spPr/>
      <dgm:t>
        <a:bodyPr/>
        <a:lstStyle/>
        <a:p>
          <a:endParaRPr lang="cs-CZ"/>
        </a:p>
      </dgm:t>
    </dgm:pt>
    <dgm:pt modelId="{77409A16-9025-43E7-BA24-9664A12424CE}" type="sibTrans" cxnId="{1F6A3812-8478-41CC-A746-C1C08B3FCD31}">
      <dgm:prSet/>
      <dgm:spPr/>
      <dgm:t>
        <a:bodyPr/>
        <a:lstStyle/>
        <a:p>
          <a:endParaRPr lang="cs-CZ"/>
        </a:p>
      </dgm:t>
    </dgm:pt>
    <dgm:pt modelId="{D73D1479-B907-495A-8BE7-24FD2D384E86}" type="pres">
      <dgm:prSet presAssocID="{472B0408-3807-4508-8C60-341386D9DB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9A0DD829-601F-4DF2-B4E2-754679A11060}" type="pres">
      <dgm:prSet presAssocID="{472B0408-3807-4508-8C60-341386D9DBF0}" presName="pyramid" presStyleLbl="node1" presStyleIdx="0" presStyleCnt="1"/>
      <dgm:spPr/>
    </dgm:pt>
    <dgm:pt modelId="{6025A816-8A87-412B-B833-9BF1812B3B31}" type="pres">
      <dgm:prSet presAssocID="{472B0408-3807-4508-8C60-341386D9DBF0}" presName="theList" presStyleCnt="0"/>
      <dgm:spPr/>
    </dgm:pt>
    <dgm:pt modelId="{F4593FF1-504B-4E08-B66C-8F1B8772CF12}" type="pres">
      <dgm:prSet presAssocID="{6CBB3412-A58B-4448-B0B3-D4899CD4A7EC}" presName="aNode" presStyleLbl="fgAcc1" presStyleIdx="0" presStyleCnt="7" custScaleX="246591" custScaleY="3509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73EF4C-0C86-4569-9FAB-94032E25EF04}" type="pres">
      <dgm:prSet presAssocID="{6CBB3412-A58B-4448-B0B3-D4899CD4A7EC}" presName="aSpace" presStyleCnt="0"/>
      <dgm:spPr/>
    </dgm:pt>
    <dgm:pt modelId="{2CAD1845-65AE-4DB9-9279-1D36AC4F534E}" type="pres">
      <dgm:prSet presAssocID="{DC34A0EC-5AAC-4A4A-A462-279129D16F1D}" presName="aNode" presStyleLbl="fgAcc1" presStyleIdx="1" presStyleCnt="7" custScaleX="246591" custScaleY="3509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572F9E-9976-46F3-B079-B26537DA49D6}" type="pres">
      <dgm:prSet presAssocID="{DC34A0EC-5AAC-4A4A-A462-279129D16F1D}" presName="aSpace" presStyleCnt="0"/>
      <dgm:spPr/>
    </dgm:pt>
    <dgm:pt modelId="{5CCEB1A7-6E0E-4CCF-8C48-F0FF959F1269}" type="pres">
      <dgm:prSet presAssocID="{B1B412AB-DB17-4380-BC84-D6C666F105AC}" presName="aNode" presStyleLbl="fgAcc1" presStyleIdx="2" presStyleCnt="7" custScaleX="168448" custScaleY="2209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FF4081-4CE9-4EFC-953E-05B490833E5C}" type="pres">
      <dgm:prSet presAssocID="{B1B412AB-DB17-4380-BC84-D6C666F105AC}" presName="aSpace" presStyleCnt="0"/>
      <dgm:spPr/>
    </dgm:pt>
    <dgm:pt modelId="{74692ECF-FE32-4924-AF89-47942040D785}" type="pres">
      <dgm:prSet presAssocID="{570830C6-6CAF-411C-A12E-975F80FCF9FE}" presName="aNode" presStyleLbl="fgAcc1" presStyleIdx="3" presStyleCnt="7" custScaleX="168448" custScaleY="220980" custLinFactY="39084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9C2C02-710C-4467-91E2-5BB95ECB4F31}" type="pres">
      <dgm:prSet presAssocID="{570830C6-6CAF-411C-A12E-975F80FCF9FE}" presName="aSpace" presStyleCnt="0"/>
      <dgm:spPr/>
    </dgm:pt>
    <dgm:pt modelId="{43DCD37C-630D-44AF-AFBC-43CD29F27BB1}" type="pres">
      <dgm:prSet presAssocID="{62E1CC4F-A0AA-459F-B6DC-8F0BD45BB7AF}" presName="aNode" presStyleLbl="fgAcc1" presStyleIdx="4" presStyleCnt="7" custScaleX="168448" custScaleY="220980" custLinFactY="100000" custLinFactNeighborX="-2424" custLinFactNeighborY="1349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1516FF-2753-442B-987D-A753F548A18A}" type="pres">
      <dgm:prSet presAssocID="{62E1CC4F-A0AA-459F-B6DC-8F0BD45BB7AF}" presName="aSpace" presStyleCnt="0"/>
      <dgm:spPr/>
    </dgm:pt>
    <dgm:pt modelId="{3F1CF192-A4AD-4D88-8644-0C20D76558F8}" type="pres">
      <dgm:prSet presAssocID="{F238B43D-5596-43D5-BE43-1207E9D2BAC8}" presName="aNode" presStyleLbl="fgAcc1" presStyleIdx="5" presStyleCnt="7" custScaleX="168448" custScaleY="220980" custLinFactY="119797" custLinFactNeighborX="0" custLinFactNeighborY="2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343C2A-3C72-4295-85E2-320855C85603}" type="pres">
      <dgm:prSet presAssocID="{F238B43D-5596-43D5-BE43-1207E9D2BAC8}" presName="aSpace" presStyleCnt="0"/>
      <dgm:spPr/>
    </dgm:pt>
    <dgm:pt modelId="{0B79B975-4547-4740-B329-C01490B0A707}" type="pres">
      <dgm:prSet presAssocID="{18AF2391-E26B-4D49-BE75-35CE1AC39121}" presName="aNode" presStyleLbl="fgAcc1" presStyleIdx="6" presStyleCnt="7" custScaleX="168448" custScaleY="220980" custLinFactY="147731" custLinFactNeighborX="0" custLinFactNeighborY="2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717CFE-9C61-46A7-B2F3-12BEFC37391B}" type="pres">
      <dgm:prSet presAssocID="{18AF2391-E26B-4D49-BE75-35CE1AC39121}" presName="aSpace" presStyleCnt="0"/>
      <dgm:spPr/>
    </dgm:pt>
  </dgm:ptLst>
  <dgm:cxnLst>
    <dgm:cxn modelId="{B6A1EDA8-42E7-4EBC-B3E3-7B258EEFB64C}" srcId="{472B0408-3807-4508-8C60-341386D9DBF0}" destId="{DC34A0EC-5AAC-4A4A-A462-279129D16F1D}" srcOrd="1" destOrd="0" parTransId="{8AFD5D03-525A-440E-932D-42824AC11D9A}" sibTransId="{E9447DA2-5C14-498F-9601-5620B07BF0FC}"/>
    <dgm:cxn modelId="{BEA095E9-A400-4EBB-B97C-BF8378319548}" srcId="{472B0408-3807-4508-8C60-341386D9DBF0}" destId="{6CBB3412-A58B-4448-B0B3-D4899CD4A7EC}" srcOrd="0" destOrd="0" parTransId="{6417DE74-A075-4A1A-B2A7-20661AAABE5C}" sibTransId="{83A537FA-A3D2-4BDA-A089-34B5B30799D6}"/>
    <dgm:cxn modelId="{5FC15E5D-BD99-4823-9C70-CB1BC3AA15DB}" srcId="{472B0408-3807-4508-8C60-341386D9DBF0}" destId="{B1B412AB-DB17-4380-BC84-D6C666F105AC}" srcOrd="2" destOrd="0" parTransId="{1CBE42C5-3810-41AB-91B6-8AD438D960AC}" sibTransId="{E2987B28-583C-4788-A515-BE1537C768E9}"/>
    <dgm:cxn modelId="{D7B5046E-AA1C-4C91-A00B-29595DCC1DE7}" srcId="{472B0408-3807-4508-8C60-341386D9DBF0}" destId="{F238B43D-5596-43D5-BE43-1207E9D2BAC8}" srcOrd="5" destOrd="0" parTransId="{3AFE12F2-54F1-405F-99D0-F955AEEC83FD}" sibTransId="{64EA9D07-F3BA-4343-AE7A-48AACE75C017}"/>
    <dgm:cxn modelId="{4385403A-58D1-4D96-BADA-C99B3BE607C1}" srcId="{472B0408-3807-4508-8C60-341386D9DBF0}" destId="{570830C6-6CAF-411C-A12E-975F80FCF9FE}" srcOrd="3" destOrd="0" parTransId="{9EC705C5-CF37-46BA-ABE8-DEC0ACFCB9BB}" sibTransId="{5E2D92C1-AF09-48DA-A74D-3D6E51F7E5C9}"/>
    <dgm:cxn modelId="{B0A16477-62C6-4234-A043-A53BA878731D}" type="presOf" srcId="{B1B412AB-DB17-4380-BC84-D6C666F105AC}" destId="{5CCEB1A7-6E0E-4CCF-8C48-F0FF959F1269}" srcOrd="0" destOrd="0" presId="urn:microsoft.com/office/officeart/2005/8/layout/pyramid2"/>
    <dgm:cxn modelId="{50C1AD91-93BA-4E24-A850-D1C3BD401E37}" type="presOf" srcId="{570830C6-6CAF-411C-A12E-975F80FCF9FE}" destId="{74692ECF-FE32-4924-AF89-47942040D785}" srcOrd="0" destOrd="0" presId="urn:microsoft.com/office/officeart/2005/8/layout/pyramid2"/>
    <dgm:cxn modelId="{79C2E0BB-E307-48B4-81D4-41D44D17CC07}" srcId="{472B0408-3807-4508-8C60-341386D9DBF0}" destId="{62E1CC4F-A0AA-459F-B6DC-8F0BD45BB7AF}" srcOrd="4" destOrd="0" parTransId="{DC3BC19E-AD44-4BE8-B2AB-564E255A0A93}" sibTransId="{56AAB8EB-258F-4811-9288-CD4111798AD8}"/>
    <dgm:cxn modelId="{21E990F8-0071-4F1D-9B6E-FABD19DAE2E2}" type="presOf" srcId="{F238B43D-5596-43D5-BE43-1207E9D2BAC8}" destId="{3F1CF192-A4AD-4D88-8644-0C20D76558F8}" srcOrd="0" destOrd="0" presId="urn:microsoft.com/office/officeart/2005/8/layout/pyramid2"/>
    <dgm:cxn modelId="{13177264-C5C8-43EE-BC3B-A323B71CD703}" type="presOf" srcId="{62E1CC4F-A0AA-459F-B6DC-8F0BD45BB7AF}" destId="{43DCD37C-630D-44AF-AFBC-43CD29F27BB1}" srcOrd="0" destOrd="0" presId="urn:microsoft.com/office/officeart/2005/8/layout/pyramid2"/>
    <dgm:cxn modelId="{7F37A5D1-A9D5-4807-AD69-767F5FC88D16}" type="presOf" srcId="{DC34A0EC-5AAC-4A4A-A462-279129D16F1D}" destId="{2CAD1845-65AE-4DB9-9279-1D36AC4F534E}" srcOrd="0" destOrd="0" presId="urn:microsoft.com/office/officeart/2005/8/layout/pyramid2"/>
    <dgm:cxn modelId="{41AE0479-F856-41CE-AD00-11152F57B342}" type="presOf" srcId="{472B0408-3807-4508-8C60-341386D9DBF0}" destId="{D73D1479-B907-495A-8BE7-24FD2D384E86}" srcOrd="0" destOrd="0" presId="urn:microsoft.com/office/officeart/2005/8/layout/pyramid2"/>
    <dgm:cxn modelId="{851A3215-FD06-4287-AC7D-237243E8AB63}" type="presOf" srcId="{6CBB3412-A58B-4448-B0B3-D4899CD4A7EC}" destId="{F4593FF1-504B-4E08-B66C-8F1B8772CF12}" srcOrd="0" destOrd="0" presId="urn:microsoft.com/office/officeart/2005/8/layout/pyramid2"/>
    <dgm:cxn modelId="{1F6A3812-8478-41CC-A746-C1C08B3FCD31}" srcId="{472B0408-3807-4508-8C60-341386D9DBF0}" destId="{18AF2391-E26B-4D49-BE75-35CE1AC39121}" srcOrd="6" destOrd="0" parTransId="{DAC0FBFA-65E1-4770-9D1A-293DE1A862BE}" sibTransId="{77409A16-9025-43E7-BA24-9664A12424CE}"/>
    <dgm:cxn modelId="{87FCB5D8-57FB-40C2-8C82-3F9ED67A9577}" type="presOf" srcId="{18AF2391-E26B-4D49-BE75-35CE1AC39121}" destId="{0B79B975-4547-4740-B329-C01490B0A707}" srcOrd="0" destOrd="0" presId="urn:microsoft.com/office/officeart/2005/8/layout/pyramid2"/>
    <dgm:cxn modelId="{4BCCA56A-C240-436D-9284-B93A6AA746BA}" type="presParOf" srcId="{D73D1479-B907-495A-8BE7-24FD2D384E86}" destId="{9A0DD829-601F-4DF2-B4E2-754679A11060}" srcOrd="0" destOrd="0" presId="urn:microsoft.com/office/officeart/2005/8/layout/pyramid2"/>
    <dgm:cxn modelId="{DA7176BD-852B-40DE-A015-903A99F8BB09}" type="presParOf" srcId="{D73D1479-B907-495A-8BE7-24FD2D384E86}" destId="{6025A816-8A87-412B-B833-9BF1812B3B31}" srcOrd="1" destOrd="0" presId="urn:microsoft.com/office/officeart/2005/8/layout/pyramid2"/>
    <dgm:cxn modelId="{08312DE8-2DA5-4CA7-A365-B7575F7076F6}" type="presParOf" srcId="{6025A816-8A87-412B-B833-9BF1812B3B31}" destId="{F4593FF1-504B-4E08-B66C-8F1B8772CF12}" srcOrd="0" destOrd="0" presId="urn:microsoft.com/office/officeart/2005/8/layout/pyramid2"/>
    <dgm:cxn modelId="{9E570762-D963-451C-81B5-E03BCAC262D5}" type="presParOf" srcId="{6025A816-8A87-412B-B833-9BF1812B3B31}" destId="{9073EF4C-0C86-4569-9FAB-94032E25EF04}" srcOrd="1" destOrd="0" presId="urn:microsoft.com/office/officeart/2005/8/layout/pyramid2"/>
    <dgm:cxn modelId="{2805B8D5-EEAD-4C3E-A6B9-0AE73BBF2180}" type="presParOf" srcId="{6025A816-8A87-412B-B833-9BF1812B3B31}" destId="{2CAD1845-65AE-4DB9-9279-1D36AC4F534E}" srcOrd="2" destOrd="0" presId="urn:microsoft.com/office/officeart/2005/8/layout/pyramid2"/>
    <dgm:cxn modelId="{D6A52D4C-7DF9-40B6-9B12-9DBFA2455C97}" type="presParOf" srcId="{6025A816-8A87-412B-B833-9BF1812B3B31}" destId="{E9572F9E-9976-46F3-B079-B26537DA49D6}" srcOrd="3" destOrd="0" presId="urn:microsoft.com/office/officeart/2005/8/layout/pyramid2"/>
    <dgm:cxn modelId="{D2D3D2AE-8C7F-4EBC-9A2A-ED075F6461A0}" type="presParOf" srcId="{6025A816-8A87-412B-B833-9BF1812B3B31}" destId="{5CCEB1A7-6E0E-4CCF-8C48-F0FF959F1269}" srcOrd="4" destOrd="0" presId="urn:microsoft.com/office/officeart/2005/8/layout/pyramid2"/>
    <dgm:cxn modelId="{F025695B-0DD6-48F2-82D0-094FB7A4AF36}" type="presParOf" srcId="{6025A816-8A87-412B-B833-9BF1812B3B31}" destId="{43FF4081-4CE9-4EFC-953E-05B490833E5C}" srcOrd="5" destOrd="0" presId="urn:microsoft.com/office/officeart/2005/8/layout/pyramid2"/>
    <dgm:cxn modelId="{F1CFD8AF-4A61-436E-BD60-A79D7C1BC3FC}" type="presParOf" srcId="{6025A816-8A87-412B-B833-9BF1812B3B31}" destId="{74692ECF-FE32-4924-AF89-47942040D785}" srcOrd="6" destOrd="0" presId="urn:microsoft.com/office/officeart/2005/8/layout/pyramid2"/>
    <dgm:cxn modelId="{76D84F04-73B0-4AE4-98DB-9CDFAB256121}" type="presParOf" srcId="{6025A816-8A87-412B-B833-9BF1812B3B31}" destId="{B69C2C02-710C-4467-91E2-5BB95ECB4F31}" srcOrd="7" destOrd="0" presId="urn:microsoft.com/office/officeart/2005/8/layout/pyramid2"/>
    <dgm:cxn modelId="{36A2E5B1-02CB-40D1-8939-0B7F0AA001D8}" type="presParOf" srcId="{6025A816-8A87-412B-B833-9BF1812B3B31}" destId="{43DCD37C-630D-44AF-AFBC-43CD29F27BB1}" srcOrd="8" destOrd="0" presId="urn:microsoft.com/office/officeart/2005/8/layout/pyramid2"/>
    <dgm:cxn modelId="{9DAB689D-D22D-4BA0-ABE6-98BC40D1E016}" type="presParOf" srcId="{6025A816-8A87-412B-B833-9BF1812B3B31}" destId="{FF1516FF-2753-442B-987D-A753F548A18A}" srcOrd="9" destOrd="0" presId="urn:microsoft.com/office/officeart/2005/8/layout/pyramid2"/>
    <dgm:cxn modelId="{EE3DFB23-AA0F-4AA5-982B-0BDFE14D9E6C}" type="presParOf" srcId="{6025A816-8A87-412B-B833-9BF1812B3B31}" destId="{3F1CF192-A4AD-4D88-8644-0C20D76558F8}" srcOrd="10" destOrd="0" presId="urn:microsoft.com/office/officeart/2005/8/layout/pyramid2"/>
    <dgm:cxn modelId="{69FE0CF4-65EF-4AE8-BA02-E838E5085FE0}" type="presParOf" srcId="{6025A816-8A87-412B-B833-9BF1812B3B31}" destId="{ED343C2A-3C72-4295-85E2-320855C85603}" srcOrd="11" destOrd="0" presId="urn:microsoft.com/office/officeart/2005/8/layout/pyramid2"/>
    <dgm:cxn modelId="{73B326AF-3F8B-441F-8B34-99B6F5553FEA}" type="presParOf" srcId="{6025A816-8A87-412B-B833-9BF1812B3B31}" destId="{0B79B975-4547-4740-B329-C01490B0A707}" srcOrd="12" destOrd="0" presId="urn:microsoft.com/office/officeart/2005/8/layout/pyramid2"/>
    <dgm:cxn modelId="{9414C1FB-69D5-4938-9D39-3621AE373EBB}" type="presParOf" srcId="{6025A816-8A87-412B-B833-9BF1812B3B31}" destId="{4F717CFE-9C61-46A7-B2F3-12BEFC37391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48EBC-040F-4B39-96B3-41B2A7177171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5FF4B-87DF-43D0-9AAF-11305E2E41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76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960BDD-1E0D-40FF-A625-666BE1FBBBC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8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Obr.č.1; č.2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5FF4B-87DF-43D0-9AAF-11305E2E415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68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03389-4CC3-4995-9F8C-3843CCFA22DA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23946-4A1D-448C-9767-8005B6F3C0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39" name="Obdélník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Obdélník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Obdélník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42" name="Obdélník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65" name="Obdélník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66" name="Obdélník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67" name="Obdélník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03389-4CC3-4995-9F8C-3843CCFA22DA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23946-4A1D-448C-9767-8005B6F3C0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03389-4CC3-4995-9F8C-3843CCFA22DA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23946-4A1D-448C-9767-8005B6F3C0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03389-4CC3-4995-9F8C-3843CCFA22DA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23946-4A1D-448C-9767-8005B6F3C0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03389-4CC3-4995-9F8C-3843CCFA22DA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23946-4A1D-448C-9767-8005B6F3C0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Obdélník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Obdélník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Obdélník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Obdélník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03389-4CC3-4995-9F8C-3843CCFA22DA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23946-4A1D-448C-9767-8005B6F3C0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03389-4CC3-4995-9F8C-3843CCFA22DA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23946-4A1D-448C-9767-8005B6F3C0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Obdélník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Obdélník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bdélník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bdélník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bdélník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9" name="Obdélník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Obdélník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03389-4CC3-4995-9F8C-3843CCFA22DA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23946-4A1D-448C-9767-8005B6F3C0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03389-4CC3-4995-9F8C-3843CCFA22DA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23946-4A1D-448C-9767-8005B6F3C0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03389-4CC3-4995-9F8C-3843CCFA22DA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23946-4A1D-448C-9767-8005B6F3C0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BF003389-4CC3-4995-9F8C-3843CCFA22DA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14823946-4A1D-448C-9767-8005B6F3C0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Obdélník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Obdélník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Obdélník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Obdélník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Obdélník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bdélník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Obdélník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7" name="Obdélník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003389-4CC3-4995-9F8C-3843CCFA22DA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4823946-4A1D-448C-9767-8005B6F3C07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Pojmy_%20majetkov&#225;%20pr&#225;va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pojmy_relativn&#237;%20mp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ob&#269;ansk&#233;%20pr&#225;vo_1.docx" TargetMode="External"/><Relationship Id="rId2" Type="http://schemas.openxmlformats.org/officeDocument/2006/relationships/hyperlink" Target="../&#250;kol%20pr&#225;vo/&#250;kol_2_ob&#269;ansk&#233;%20pr&#225;vo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pojmy_d&#283;dick&#233;%20pr&#225;vo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OBČANSKÉ PRÁVO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ÚVODNÍ PREZENTACE</a:t>
            </a:r>
            <a:endParaRPr lang="cs-CZ" b="1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15300" y="-2288"/>
            <a:ext cx="843254" cy="6858002"/>
            <a:chOff x="-2" y="0"/>
            <a:chExt cx="843254" cy="6858002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OSOBA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1424" y="1783560"/>
            <a:ext cx="11089232" cy="121339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sz="2800" b="1" dirty="0"/>
              <a:t>Je to osoba, která má právní osobnost (dříve právní subjektivitu),tj. způsobilost mít práva a povinnosti</a:t>
            </a:r>
          </a:p>
        </p:txBody>
      </p:sp>
      <p:pic>
        <p:nvPicPr>
          <p:cNvPr id="6" name="Obrázek 5" descr="nicubunu_Comic_characters_Ol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7848" y="3212976"/>
            <a:ext cx="3108518" cy="3108518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  <p:sp>
        <p:nvSpPr>
          <p:cNvPr id="4" name="TextovéPole 3"/>
          <p:cNvSpPr txBox="1"/>
          <p:nvPr/>
        </p:nvSpPr>
        <p:spPr>
          <a:xfrm>
            <a:off x="6348586" y="5980884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SUBJEKTY OBČANSKÉHO PRÁVA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432" y="1783560"/>
            <a:ext cx="10729192" cy="1357408"/>
          </a:xfrm>
        </p:spPr>
        <p:txBody>
          <a:bodyPr>
            <a:normAutofit/>
          </a:bodyPr>
          <a:lstStyle/>
          <a:p>
            <a:pPr marL="578358" indent="-514350">
              <a:buClr>
                <a:schemeClr val="tx1"/>
              </a:buClr>
              <a:buNone/>
            </a:pPr>
            <a:r>
              <a:rPr lang="cs-CZ" b="1" dirty="0" smtClean="0"/>
              <a:t>	</a:t>
            </a:r>
            <a:r>
              <a:rPr lang="cs-CZ" sz="2800" b="1" dirty="0"/>
              <a:t>Fyzická osoba </a:t>
            </a:r>
            <a:r>
              <a:rPr lang="cs-CZ" sz="2800" dirty="0"/>
              <a:t>- obecně považována osoba, tj. člověk, který se narodí živý. Z právního hlediska fyzická osoba </a:t>
            </a:r>
            <a:r>
              <a:rPr lang="cs-CZ" sz="2800" b="1" dirty="0"/>
              <a:t>„zaniká“ smrtí.</a:t>
            </a:r>
          </a:p>
          <a:p>
            <a:pPr marL="64008" indent="0">
              <a:buClr>
                <a:schemeClr val="tx1"/>
              </a:buClr>
              <a:buNone/>
            </a:pPr>
            <a:endParaRPr lang="cs-CZ" b="1" dirty="0" smtClean="0"/>
          </a:p>
        </p:txBody>
      </p:sp>
      <p:pic>
        <p:nvPicPr>
          <p:cNvPr id="4" name="Obrázek 3" descr="nicubunu_Comic_characters_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0341" y="3247042"/>
            <a:ext cx="3108518" cy="3108518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7298" y="0"/>
            <a:ext cx="843254" cy="6858002"/>
            <a:chOff x="-2" y="0"/>
            <a:chExt cx="843254" cy="685800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75520" y="1052736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8358" indent="-514350">
              <a:buClr>
                <a:schemeClr val="tx1"/>
              </a:buClr>
            </a:pPr>
            <a:r>
              <a:rPr lang="cs-CZ" sz="2800" b="1" dirty="0"/>
              <a:t>	Právnická osoba - </a:t>
            </a:r>
            <a:r>
              <a:rPr lang="cs-CZ" sz="2800" dirty="0"/>
              <a:t> jakýkoli uměle vytvořený právní subjekt</a:t>
            </a:r>
          </a:p>
        </p:txBody>
      </p:sp>
      <p:pic>
        <p:nvPicPr>
          <p:cNvPr id="3" name="Obrázek 2" descr="stažený sou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1744" y="1988841"/>
            <a:ext cx="5400600" cy="4029353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6160" y="0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  <p:sp>
        <p:nvSpPr>
          <p:cNvPr id="7" name="TextovéPole 6"/>
          <p:cNvSpPr txBox="1"/>
          <p:nvPr/>
        </p:nvSpPr>
        <p:spPr>
          <a:xfrm>
            <a:off x="8833150" y="6018154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MAJETEK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2960948"/>
            <a:ext cx="10493424" cy="93610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cs-CZ" sz="2800" b="1" dirty="0"/>
              <a:t>	Předmětem majetkových vztahů jsou věci, práva nebo jiné majetkové hodnoty.</a:t>
            </a:r>
          </a:p>
          <a:p>
            <a:pPr algn="just">
              <a:buNone/>
            </a:pPr>
            <a:endParaRPr lang="cs-CZ" sz="2400" b="1" dirty="0"/>
          </a:p>
          <a:p>
            <a:pPr algn="just">
              <a:buNone/>
            </a:pPr>
            <a:endParaRPr lang="cs-CZ" sz="2400" b="1" dirty="0"/>
          </a:p>
          <a:p>
            <a:pPr algn="just">
              <a:buNone/>
            </a:pPr>
            <a:endParaRPr lang="cs-CZ" sz="2400" b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-23564" y="-2"/>
            <a:ext cx="843254" cy="6858002"/>
            <a:chOff x="-2" y="0"/>
            <a:chExt cx="843254" cy="685800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7448" y="2570276"/>
            <a:ext cx="10801200" cy="1141384"/>
          </a:xfrm>
        </p:spPr>
        <p:txBody>
          <a:bodyPr/>
          <a:lstStyle/>
          <a:p>
            <a:pPr algn="just">
              <a:buNone/>
            </a:pPr>
            <a:r>
              <a:rPr lang="cs-CZ" sz="3200" b="1" dirty="0"/>
              <a:t>	</a:t>
            </a:r>
            <a:r>
              <a:rPr lang="cs-CZ" sz="2800" b="1" dirty="0"/>
              <a:t>Ohraničené samostatné předměty, které mají majetkovou </a:t>
            </a:r>
            <a:r>
              <a:rPr lang="cs-CZ" sz="2800" b="1" dirty="0" smtClean="0"/>
              <a:t>hodnotu.</a:t>
            </a:r>
            <a:endParaRPr lang="cs-CZ" sz="2800" b="1" dirty="0"/>
          </a:p>
          <a:p>
            <a:pPr>
              <a:buNone/>
            </a:pP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1065312" cy="9144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VĚC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87488" y="2736500"/>
            <a:ext cx="986509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2800" b="1" dirty="0"/>
              <a:t>Lidské tělo ani jeho části nejsou věci. Ani zvíře není věc. Ustanovení o věcech se na zvíře používají jen tehdy, pokud to neodporuje jeho povaze živého tvora.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8400" y="1844824"/>
            <a:ext cx="7772400" cy="1282456"/>
          </a:xfrm>
        </p:spPr>
        <p:txBody>
          <a:bodyPr/>
          <a:lstStyle/>
          <a:p>
            <a:pPr algn="just">
              <a:buNone/>
            </a:pPr>
            <a:r>
              <a:rPr lang="cs-CZ" sz="2800" b="1" dirty="0"/>
              <a:t>	Nemají hmotnou podstatu a zřetelné prostorové vymezení.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83632" y="4293097"/>
            <a:ext cx="724145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/>
              <a:t>Ochranná známka firmy Microsoft má hodnotu cca 67 000 miliard dolarů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1569368" cy="9144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PRÁVA</a:t>
            </a:r>
            <a:endParaRPr lang="cs-CZ" b="1" dirty="0">
              <a:solidFill>
                <a:schemeClr val="tx1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MAJETKOVÁ PRÁVA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3472" y="1783560"/>
            <a:ext cx="10081120" cy="3085600"/>
          </a:xfrm>
        </p:spPr>
        <p:txBody>
          <a:bodyPr>
            <a:normAutofit/>
          </a:bodyPr>
          <a:lstStyle/>
          <a:p>
            <a:pPr marL="578358" indent="-514350">
              <a:buClr>
                <a:schemeClr val="tx1"/>
              </a:buClr>
              <a:buNone/>
            </a:pPr>
            <a:r>
              <a:rPr lang="cs-CZ" sz="2800" b="1" dirty="0"/>
              <a:t>Absolutní majetková práva - </a:t>
            </a:r>
            <a:r>
              <a:rPr lang="cs-CZ" sz="2800" dirty="0"/>
              <a:t>je především vlastnictví. Vlastník má nad svým majetkem absolutní moc.</a:t>
            </a:r>
          </a:p>
          <a:p>
            <a:pPr marL="578358" indent="-514350">
              <a:buClr>
                <a:schemeClr val="tx1"/>
              </a:buClr>
              <a:buNone/>
            </a:pPr>
            <a:r>
              <a:rPr lang="cs-CZ" sz="2400" u="sng" dirty="0"/>
              <a:t>Pojmy:</a:t>
            </a:r>
          </a:p>
          <a:p>
            <a:pPr marL="578358" indent="-514350" algn="just">
              <a:buClr>
                <a:schemeClr val="tx1"/>
              </a:buClr>
              <a:buNone/>
            </a:pPr>
            <a:r>
              <a:rPr lang="cs-CZ" sz="2400" dirty="0"/>
              <a:t> 	</a:t>
            </a:r>
            <a:r>
              <a:rPr lang="cs-CZ" sz="2400" b="1" dirty="0"/>
              <a:t>DRŽBA, VLASTNICTVÍ, SPOLUVLASTNICTVÍ, PRÁVO DUŠEVNÍHO VLASTNICTVÍ, PRÁVO STAVBY, VĚCNÁ BŘEMENA (služebnost)</a:t>
            </a:r>
          </a:p>
          <a:p>
            <a:pPr marL="578358" indent="-514350" algn="just">
              <a:buClr>
                <a:schemeClr val="tx1"/>
              </a:buClr>
              <a:buNone/>
            </a:pPr>
            <a:endParaRPr lang="cs-CZ" sz="2400" b="1" dirty="0"/>
          </a:p>
        </p:txBody>
      </p:sp>
      <p:sp>
        <p:nvSpPr>
          <p:cNvPr id="4" name="Vodorovný svitek 3">
            <a:hlinkClick r:id="rId2" action="ppaction://hlinkfile"/>
          </p:cNvPr>
          <p:cNvSpPr/>
          <p:nvPr/>
        </p:nvSpPr>
        <p:spPr>
          <a:xfrm>
            <a:off x="5712532" y="5373216"/>
            <a:ext cx="122413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Pojmy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0" y="0"/>
            <a:ext cx="843254" cy="6858002"/>
            <a:chOff x="-2" y="0"/>
            <a:chExt cx="843254" cy="685800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can0007.jpg"/>
          <p:cNvPicPr>
            <a:picLocks noChangeAspect="1"/>
          </p:cNvPicPr>
          <p:nvPr/>
        </p:nvPicPr>
        <p:blipFill>
          <a:blip r:embed="rId2" cstate="print"/>
          <a:srcRect l="5879" t="2751" r="6797" b="26900"/>
          <a:stretch>
            <a:fillRect/>
          </a:stretch>
        </p:blipFill>
        <p:spPr>
          <a:xfrm>
            <a:off x="2783632" y="528610"/>
            <a:ext cx="7776864" cy="572582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832304" y="6237313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č.3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0" y="0"/>
            <a:ext cx="843254" cy="6858002"/>
            <a:chOff x="-2" y="0"/>
            <a:chExt cx="843254" cy="685800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3472" y="1412776"/>
            <a:ext cx="10153128" cy="2952328"/>
          </a:xfrm>
        </p:spPr>
        <p:txBody>
          <a:bodyPr/>
          <a:lstStyle/>
          <a:p>
            <a:pPr marL="578358" indent="-514350" algn="just">
              <a:buClr>
                <a:schemeClr val="tx1"/>
              </a:buClr>
              <a:buNone/>
            </a:pPr>
            <a:r>
              <a:rPr lang="cs-CZ" sz="2800" b="1" dirty="0"/>
              <a:t>Relativní majetková práva</a:t>
            </a:r>
            <a:r>
              <a:rPr lang="cs-CZ" sz="2800" dirty="0"/>
              <a:t> -  uplatňují se v závazkových vztazích</a:t>
            </a:r>
          </a:p>
          <a:p>
            <a:pPr marL="578358" indent="-514350" algn="just">
              <a:buClr>
                <a:schemeClr val="tx1"/>
              </a:buClr>
              <a:buNone/>
            </a:pPr>
            <a:r>
              <a:rPr lang="cs-CZ" sz="2800" dirty="0"/>
              <a:t>Pojmy:</a:t>
            </a:r>
          </a:p>
          <a:p>
            <a:pPr marL="578358" indent="-514350" algn="just">
              <a:buClr>
                <a:schemeClr val="tx1"/>
              </a:buClr>
              <a:buNone/>
            </a:pPr>
            <a:r>
              <a:rPr lang="cs-CZ" sz="2800" b="1" dirty="0"/>
              <a:t>	ZÁVAZEK, DLUŽNÍK, VĚŘITEL, DAROVÁNÍ, KOUPĚ, SMĚNA, NÁJEM, PACHT, DÍLO, LICENCE. ZÁPUJČKA, ÚVĚR</a:t>
            </a:r>
          </a:p>
          <a:p>
            <a:endParaRPr lang="cs-CZ" dirty="0"/>
          </a:p>
        </p:txBody>
      </p:sp>
      <p:sp>
        <p:nvSpPr>
          <p:cNvPr id="4" name="Vodorovný svitek 3">
            <a:hlinkClick r:id="rId2" action="ppaction://hlinkfile"/>
          </p:cNvPr>
          <p:cNvSpPr/>
          <p:nvPr/>
        </p:nvSpPr>
        <p:spPr>
          <a:xfrm>
            <a:off x="5555940" y="4725144"/>
            <a:ext cx="1728192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Pojmy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603504"/>
            <a:ext cx="2793504" cy="9144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POŽADAVKY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8400" y="1783560"/>
            <a:ext cx="7772400" cy="4165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u="sng" dirty="0"/>
              <a:t>Pojmy:</a:t>
            </a:r>
          </a:p>
          <a:p>
            <a:pPr algn="just">
              <a:buNone/>
            </a:pPr>
            <a:r>
              <a:rPr lang="cs-CZ" sz="2800" dirty="0"/>
              <a:t>	Občanské právo, fyzická a právnická osoba, majetek, dědické právo, občanské soudní řízení, závazek, dlužník, věřitel, pacht, zápůjčka, dílo, zůstavitel, pozůstalost, odúmrť, dědic, odkazovník.</a:t>
            </a:r>
          </a:p>
          <a:p>
            <a:pPr>
              <a:buNone/>
            </a:pPr>
            <a:r>
              <a:rPr lang="cs-CZ" sz="2800" b="1" u="sng" dirty="0"/>
              <a:t>Úkol:</a:t>
            </a:r>
          </a:p>
          <a:p>
            <a:pPr algn="just">
              <a:buNone/>
            </a:pPr>
            <a:r>
              <a:rPr lang="cs-CZ" sz="2800" dirty="0"/>
              <a:t>	Při řešení úkolu napište odpověď a zdůvodněte. Zdůvodnění musí být dle zákona. </a:t>
            </a:r>
            <a:endParaRPr lang="cs-CZ" sz="2800" b="1" u="sng" dirty="0"/>
          </a:p>
          <a:p>
            <a:pPr>
              <a:buNone/>
            </a:pPr>
            <a:endParaRPr lang="en-GB" b="1" u="sng" dirty="0"/>
          </a:p>
        </p:txBody>
      </p:sp>
      <p:sp>
        <p:nvSpPr>
          <p:cNvPr id="4" name="Vodorovný svitek 3">
            <a:hlinkClick r:id="rId2" action="ppaction://hlinkfile"/>
          </p:cNvPr>
          <p:cNvSpPr/>
          <p:nvPr/>
        </p:nvSpPr>
        <p:spPr>
          <a:xfrm>
            <a:off x="5167306" y="5824728"/>
            <a:ext cx="192882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úkol</a:t>
            </a:r>
          </a:p>
        </p:txBody>
      </p:sp>
      <p:sp>
        <p:nvSpPr>
          <p:cNvPr id="5" name="Svislý svitek 4">
            <a:hlinkClick r:id="rId3" action="ppaction://hlinkfile"/>
          </p:cNvPr>
          <p:cNvSpPr/>
          <p:nvPr/>
        </p:nvSpPr>
        <p:spPr>
          <a:xfrm>
            <a:off x="7824192" y="836712"/>
            <a:ext cx="1728192" cy="12241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přednáška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-7560" y="-2"/>
            <a:ext cx="843254" cy="6858002"/>
            <a:chOff x="-2" y="0"/>
            <a:chExt cx="843254" cy="685800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can000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495600" y="987447"/>
            <a:ext cx="8064896" cy="524986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931744" y="6237314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č.4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33586" y="-2"/>
            <a:ext cx="843254" cy="6858002"/>
            <a:chOff x="-2" y="0"/>
            <a:chExt cx="843254" cy="685800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DĚDICKÉ PRÁVO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7448" y="1783560"/>
            <a:ext cx="10454952" cy="272556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sz="2800" b="1" dirty="0"/>
              <a:t>Soubor norem, které upravují přechod práv zemřelého na jeho právní nástupce (dědice).</a:t>
            </a:r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sz="2800" b="1" dirty="0"/>
              <a:t>ZŮSTAVITEL, POZŮSTALOST, ODÚMRŤ, DĚDIC, ODKAZOVNÍK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Vodorovný svitek 3">
            <a:hlinkClick r:id="rId2" action="ppaction://hlinkfile"/>
          </p:cNvPr>
          <p:cNvSpPr/>
          <p:nvPr/>
        </p:nvSpPr>
        <p:spPr>
          <a:xfrm>
            <a:off x="5382816" y="4849036"/>
            <a:ext cx="1944216" cy="1224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Pojmy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0" y="-12608"/>
            <a:ext cx="843254" cy="6858002"/>
            <a:chOff x="-2" y="0"/>
            <a:chExt cx="843254" cy="685800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1199456" y="2474894"/>
            <a:ext cx="10513167" cy="1908212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  Občanské právo procesní (občanské soudní řízení)  je souhrn právních norem, které upravují postup soudu, účastníků řízení popř. jiných osob nebo orgánů, jehož cílem je poskytnout ochranu práv a oprávněných zájmů právnických a fyzických osob.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7298" y="0"/>
            <a:ext cx="843254" cy="6858002"/>
            <a:chOff x="-2" y="0"/>
            <a:chExt cx="843254" cy="6858002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424733" y="476672"/>
            <a:ext cx="7772400" cy="9144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OBČANSKÉ SOUDNÍ ŘÍZENÍ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83432" y="1340768"/>
            <a:ext cx="105851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Prameny : </a:t>
            </a:r>
          </a:p>
          <a:p>
            <a:r>
              <a:rPr lang="cs-CZ" sz="2800" dirty="0"/>
              <a:t>Listina základních práv a svobod </a:t>
            </a:r>
          </a:p>
          <a:p>
            <a:r>
              <a:rPr lang="cs-CZ" sz="2800" dirty="0"/>
              <a:t>zákon č. 99/1963Sb.,občanský soudní řád v platném znění /OSŘ/</a:t>
            </a:r>
          </a:p>
          <a:p>
            <a:r>
              <a:rPr lang="cs-CZ" sz="2800" dirty="0"/>
              <a:t>zákon č. 150/2002 Sb., soudní řád správní</a:t>
            </a:r>
          </a:p>
          <a:p>
            <a:r>
              <a:rPr lang="cs-CZ" sz="2800" dirty="0"/>
              <a:t>zákon č. 328/1991Sb., o konkurzu a vyrovnání v platném znění </a:t>
            </a:r>
          </a:p>
          <a:p>
            <a:r>
              <a:rPr lang="cs-CZ" sz="2800" dirty="0"/>
              <a:t>zákon č. 6/2002Sb., o soudech a soudcích </a:t>
            </a:r>
          </a:p>
          <a:p>
            <a:r>
              <a:rPr lang="cs-CZ" sz="2800" dirty="0"/>
              <a:t>zákon č. 120/2001Sb., exekuční řád 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27448" y="2708921"/>
            <a:ext cx="102971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Subjekty řízení : </a:t>
            </a:r>
          </a:p>
          <a:p>
            <a:pPr>
              <a:buClr>
                <a:schemeClr val="tx1"/>
              </a:buClr>
              <a:buFont typeface="Arial" charset="0"/>
              <a:buAutoNum type="arabicPeriod"/>
            </a:pPr>
            <a:r>
              <a:rPr lang="cs-CZ" sz="2800" u="sng" dirty="0">
                <a:latin typeface="Times New Roman" pitchFamily="18" charset="0"/>
                <a:cs typeface="Times New Roman" pitchFamily="18" charset="0"/>
              </a:rPr>
              <a:t>soudy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– tj. orgány, které mají zákonem danou pravomoc autoritativně rozhodovat, mají v řízení zvláštní postavení dané zákonem </a:t>
            </a:r>
          </a:p>
          <a:p>
            <a:pPr>
              <a:buClr>
                <a:schemeClr val="tx1"/>
              </a:buClr>
              <a:buFont typeface="Arial" charset="0"/>
              <a:buAutoNum type="arabicPeriod"/>
            </a:pPr>
            <a:r>
              <a:rPr lang="cs-CZ" sz="2800" u="sng" dirty="0">
                <a:latin typeface="Times New Roman" pitchFamily="18" charset="0"/>
                <a:cs typeface="Times New Roman" pitchFamily="18" charset="0"/>
              </a:rPr>
              <a:t>účastníci řízení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30158" y="9108"/>
            <a:ext cx="843254" cy="6858002"/>
            <a:chOff x="-2" y="0"/>
            <a:chExt cx="843254" cy="6858002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DOPLNĚNÍ PREZENTACE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8710" y="2534270"/>
            <a:ext cx="10363200" cy="121339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1. </a:t>
            </a:r>
            <a:r>
              <a:rPr lang="cs-CZ" b="1" dirty="0" smtClean="0"/>
              <a:t>Na serveru „S“ uložena příloha do občanského práva – možnost využití pro portfolia</a:t>
            </a:r>
            <a:endParaRPr lang="cs-CZ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439816" y="2780928"/>
            <a:ext cx="386868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altLang="cs-CZ" dirty="0" smtClean="0">
                <a:solidFill>
                  <a:schemeClr val="tx1"/>
                </a:solidFill>
                <a:effectLst/>
              </a:rPr>
              <a:t>Právo dědické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562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631504" y="1691479"/>
            <a:ext cx="10009112" cy="34750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altLang="cs-CZ" sz="2800" dirty="0" smtClean="0"/>
              <a:t>Dědické právo je </a:t>
            </a:r>
            <a:r>
              <a:rPr lang="cs-CZ" altLang="cs-CZ" sz="2800" b="1" dirty="0" smtClean="0"/>
              <a:t>právo na pozůstalost</a:t>
            </a:r>
            <a:r>
              <a:rPr lang="cs-CZ" altLang="cs-CZ" sz="2800" dirty="0" smtClean="0"/>
              <a:t> § 1475</a:t>
            </a:r>
          </a:p>
          <a:p>
            <a:endParaRPr lang="cs-CZ" altLang="cs-CZ" sz="2800" dirty="0" smtClean="0"/>
          </a:p>
          <a:p>
            <a:r>
              <a:rPr lang="cs-CZ" altLang="cs-CZ" sz="2800" b="1" dirty="0" smtClean="0"/>
              <a:t>Pozůstalost</a:t>
            </a:r>
            <a:endParaRPr lang="cs-CZ" altLang="cs-CZ" sz="2800" dirty="0" smtClean="0"/>
          </a:p>
          <a:p>
            <a:pPr lvl="1"/>
            <a:r>
              <a:rPr lang="cs-CZ" altLang="cs-CZ" sz="2400" dirty="0" smtClean="0"/>
              <a:t>Rozšíření předmětu pozůstalosti o práva a povinnosti vázané výlučně na osobu zůstavitele (např. bolestné), pokud byly uznány nebo uplatněny za jeho života § 1475 odst. 2</a:t>
            </a:r>
          </a:p>
          <a:p>
            <a:endParaRPr lang="cs-CZ" altLang="cs-CZ" dirty="0" smtClean="0"/>
          </a:p>
        </p:txBody>
      </p:sp>
      <p:grpSp>
        <p:nvGrpSpPr>
          <p:cNvPr id="5" name="Skupina 4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4549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503614" y="5229225"/>
            <a:ext cx="65119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altLang="cs-CZ" sz="4200">
                <a:solidFill>
                  <a:schemeClr val="tx1"/>
                </a:solidFill>
              </a:rPr>
              <a:t>Dědická nezpůsobilost</a:t>
            </a:r>
          </a:p>
        </p:txBody>
      </p:sp>
      <p:sp>
        <p:nvSpPr>
          <p:cNvPr id="1198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055440" y="1403447"/>
            <a:ext cx="10801200" cy="3475037"/>
          </a:xfrm>
          <a:prstGeom prst="rect">
            <a:avLst/>
          </a:prstGeom>
        </p:spPr>
        <p:txBody>
          <a:bodyPr/>
          <a:lstStyle/>
          <a:p>
            <a:r>
              <a:rPr lang="cs-CZ" altLang="cs-CZ" sz="2400" b="1" dirty="0"/>
              <a:t>§ 1481 - vyloučení</a:t>
            </a:r>
          </a:p>
          <a:p>
            <a:pPr lvl="1"/>
            <a:r>
              <a:rPr lang="cs-CZ" altLang="cs-CZ" sz="2400" dirty="0"/>
              <a:t>čin povahy trestného činu proti zůstaviteli, předku, potomku manželu</a:t>
            </a:r>
          </a:p>
          <a:p>
            <a:pPr lvl="1"/>
            <a:r>
              <a:rPr lang="cs-CZ" altLang="cs-CZ" sz="2400" dirty="0"/>
              <a:t>zavrženíhodný čin proti projevu </a:t>
            </a:r>
            <a:r>
              <a:rPr lang="cs-CZ" altLang="cs-CZ" sz="2400" dirty="0" smtClean="0"/>
              <a:t>poslední </a:t>
            </a:r>
            <a:r>
              <a:rPr lang="cs-CZ" altLang="cs-CZ" sz="2400" dirty="0"/>
              <a:t>vůle </a:t>
            </a:r>
            <a:endParaRPr lang="cs-CZ" altLang="cs-CZ" sz="2400" dirty="0" smtClean="0"/>
          </a:p>
          <a:p>
            <a:pPr lvl="1"/>
            <a:r>
              <a:rPr lang="cs-CZ" altLang="cs-CZ" sz="2400" dirty="0" smtClean="0"/>
              <a:t>ledaže </a:t>
            </a:r>
            <a:r>
              <a:rPr lang="cs-CZ" altLang="cs-CZ" sz="2400" dirty="0"/>
              <a:t>zůstavitel výslovně prominul</a:t>
            </a:r>
          </a:p>
          <a:p>
            <a:r>
              <a:rPr lang="cs-CZ" altLang="cs-CZ" sz="2400" dirty="0"/>
              <a:t>§ 1482 – odst. 1 manžel při domácím násilí</a:t>
            </a:r>
            <a:br>
              <a:rPr lang="cs-CZ" altLang="cs-CZ" sz="2400" dirty="0"/>
            </a:br>
            <a:r>
              <a:rPr lang="cs-CZ" altLang="cs-CZ" sz="2400" dirty="0"/>
              <a:t>	- odst. 2 rodiče, kteří byli zbavení rodičovské odpovědnosti pro její zneužívání nebo zanedbávání</a:t>
            </a:r>
          </a:p>
          <a:p>
            <a:pPr lvl="1"/>
            <a:r>
              <a:rPr lang="cs-CZ" altLang="cs-CZ" sz="2400" dirty="0"/>
              <a:t>pak sukcese (potomek vyloučeného) – vyjma odst. 1</a:t>
            </a:r>
          </a:p>
          <a:p>
            <a:endParaRPr lang="cs-CZ" alt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0459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783632" y="5733256"/>
            <a:ext cx="8137126" cy="6480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Zřeknutí se, odmítnutí, vzdání se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911424" y="731838"/>
            <a:ext cx="10945216" cy="44259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b="1" dirty="0"/>
              <a:t>Zřeknutí</a:t>
            </a:r>
            <a:r>
              <a:rPr lang="cs-CZ" altLang="cs-CZ" sz="2400" dirty="0"/>
              <a:t> se dědického práva § 1484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Umožňuje dědici zříci se práva </a:t>
            </a:r>
            <a:r>
              <a:rPr lang="cs-CZ" altLang="cs-CZ" sz="2400" b="1" dirty="0"/>
              <a:t>smlouvou</a:t>
            </a:r>
            <a:r>
              <a:rPr lang="cs-CZ" altLang="cs-CZ" sz="2400" dirty="0"/>
              <a:t> se zůstavitelem (veřejná listina) zrušení i písemně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Odmítnutí</a:t>
            </a:r>
            <a:r>
              <a:rPr lang="cs-CZ" altLang="cs-CZ" sz="2400" dirty="0"/>
              <a:t> dědictví 1485 - § 1489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po smrti zůstavitele, není-li to vyloučeno dědickou smlouvou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lze s výhradou povinného dílu</a:t>
            </a:r>
          </a:p>
          <a:p>
            <a:pPr lvl="1">
              <a:lnSpc>
                <a:spcPct val="90000"/>
              </a:lnSpc>
            </a:pPr>
            <a:r>
              <a:rPr lang="cs-CZ" altLang="cs-CZ" sz="2400" u="sng" dirty="0"/>
              <a:t>do jednoho měsíce</a:t>
            </a:r>
            <a:r>
              <a:rPr lang="cs-CZ" altLang="cs-CZ" sz="2400" dirty="0"/>
              <a:t>, je-li bydliště dědice v zahraničí pak tři měsíce – vůči soudu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Vzdání se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jen ten, kdo neodmítl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ve prospěch druhého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musí souhlasit ten dědic, v jehož prospěch se dědic vzdal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97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Kredity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8400" y="2420888"/>
            <a:ext cx="7772400" cy="200548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	</a:t>
            </a:r>
            <a:r>
              <a:rPr lang="cs-CZ" sz="2800" b="1" dirty="0"/>
              <a:t>Doplnění prezentací		2 kredity</a:t>
            </a:r>
            <a:endParaRPr lang="cs-CZ" sz="2800" dirty="0"/>
          </a:p>
          <a:p>
            <a:r>
              <a:rPr lang="cs-CZ" sz="2800" b="1" dirty="0"/>
              <a:t>	Domácí úkol			0 - 5 kreditů</a:t>
            </a:r>
            <a:endParaRPr lang="cs-CZ" sz="2800" dirty="0"/>
          </a:p>
          <a:p>
            <a:r>
              <a:rPr lang="cs-CZ" sz="2800" b="1" dirty="0"/>
              <a:t>Příspěvek k tématu: Vyber si pojem z občanského práva a pojednej	  5 kreditů</a:t>
            </a:r>
            <a:endParaRPr lang="cs-CZ" sz="2800" dirty="0"/>
          </a:p>
          <a:p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26730" y="-5373"/>
            <a:ext cx="843254" cy="6858002"/>
            <a:chOff x="-2" y="0"/>
            <a:chExt cx="843254" cy="685800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033712" y="5589240"/>
            <a:ext cx="6511925" cy="575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Pořízení pro případ smrti</a:t>
            </a:r>
          </a:p>
        </p:txBody>
      </p:sp>
      <p:sp>
        <p:nvSpPr>
          <p:cNvPr id="12185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27448" y="1540357"/>
            <a:ext cx="10585176" cy="3777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altLang="cs-CZ" sz="2400" dirty="0" smtClean="0"/>
              <a:t>Závěť §§ 1494 – 1581</a:t>
            </a:r>
          </a:p>
          <a:p>
            <a:r>
              <a:rPr lang="cs-CZ" altLang="cs-CZ" sz="2400" dirty="0" smtClean="0"/>
              <a:t>Dědická smlouva §§ 1582 – 1593 (veřejná listina)</a:t>
            </a:r>
          </a:p>
          <a:p>
            <a:r>
              <a:rPr lang="cs-CZ" altLang="cs-CZ" sz="2400" dirty="0" smtClean="0"/>
              <a:t>Dovětek § 1498 (kodicil)</a:t>
            </a:r>
          </a:p>
          <a:p>
            <a:pPr lvl="1"/>
            <a:r>
              <a:rPr lang="cs-CZ" altLang="cs-CZ" sz="2400" dirty="0" smtClean="0"/>
              <a:t> jednostranné právní jednání fyzické osoby obdobné závěti, ve kterém tato osoba (budoucí zůstavitel) učiní nějaká opatření pro případ své smrti odlišná od ustanovení dědiců (například někomu určil odkaz).</a:t>
            </a:r>
          </a:p>
          <a:p>
            <a:pPr lvl="1"/>
            <a:r>
              <a:rPr lang="cs-CZ" altLang="cs-CZ" sz="2400" dirty="0" smtClean="0"/>
              <a:t>To </a:t>
            </a:r>
            <a:r>
              <a:rPr lang="cs-CZ" altLang="cs-CZ" sz="2400" dirty="0" smtClean="0"/>
              <a:t>má svůj původ v římském právu, kde šlo původně o prosté dopisy, jimiž zůstavitel vyjádřil přání, aby po jeho smrti nějaká osoba získala určitý majetkový prospěch, tzv. fideikomis. </a:t>
            </a:r>
          </a:p>
          <a:p>
            <a:endParaRPr lang="cs-CZ" altLang="cs-CZ" dirty="0" smtClean="0"/>
          </a:p>
        </p:txBody>
      </p:sp>
      <p:grpSp>
        <p:nvGrpSpPr>
          <p:cNvPr id="4" name="Skupina 3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0228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343472" y="5373216"/>
            <a:ext cx="7632848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altLang="cs-CZ" sz="3200" dirty="0" smtClean="0">
                <a:solidFill>
                  <a:schemeClr val="tx1"/>
                </a:solidFill>
              </a:rPr>
              <a:t>Připadnuti </a:t>
            </a:r>
            <a:r>
              <a:rPr lang="cs-CZ" altLang="cs-CZ" sz="3200" dirty="0">
                <a:solidFill>
                  <a:schemeClr val="tx1"/>
                </a:solidFill>
              </a:rPr>
              <a:t>pozůstalosti dědicům</a:t>
            </a:r>
          </a:p>
        </p:txBody>
      </p:sp>
      <p:sp>
        <p:nvSpPr>
          <p:cNvPr id="12288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487488" y="1912166"/>
            <a:ext cx="10297144" cy="24575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cs-CZ" altLang="cs-CZ" sz="2400" dirty="0" smtClean="0"/>
              <a:t>Přesná pravidla pro </a:t>
            </a:r>
            <a:r>
              <a:rPr lang="cs-CZ" altLang="cs-CZ" sz="2400" dirty="0" err="1" smtClean="0"/>
              <a:t>připadnutí</a:t>
            </a:r>
            <a:r>
              <a:rPr lang="cs-CZ" altLang="cs-CZ" sz="2400" dirty="0" smtClean="0"/>
              <a:t> pozůstalosti § 1499 - 1503</a:t>
            </a:r>
          </a:p>
          <a:p>
            <a:pPr lvl="1"/>
            <a:r>
              <a:rPr lang="cs-CZ" altLang="cs-CZ" sz="2400" dirty="0" smtClean="0"/>
              <a:t>např. v závěti D1 1/3 a D2 1/3 =&gt; zbylá část rovným dílem mezi </a:t>
            </a:r>
            <a:r>
              <a:rPr lang="cs-CZ" altLang="cs-CZ" sz="2400" dirty="0" smtClean="0"/>
              <a:t>zákonné dědice</a:t>
            </a:r>
            <a:endParaRPr lang="cs-CZ" altLang="cs-CZ" sz="2400" dirty="0" smtClean="0"/>
          </a:p>
          <a:p>
            <a:r>
              <a:rPr lang="cs-CZ" altLang="cs-CZ" sz="2400" dirty="0" smtClean="0"/>
              <a:t>Uvolněný podíl (akrescence) § 1504</a:t>
            </a:r>
          </a:p>
          <a:p>
            <a:pPr lvl="1"/>
            <a:r>
              <a:rPr lang="cs-CZ" altLang="cs-CZ" sz="2400" dirty="0" smtClean="0"/>
              <a:t>Uvolněný podíl přiroste poměrně ostatním dědicům, jsou-li povolání k dědictví rovným dílem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473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568975" y="5445224"/>
            <a:ext cx="1512837" cy="72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altLang="cs-CZ" sz="3200" dirty="0" smtClean="0">
                <a:solidFill>
                  <a:schemeClr val="tx1"/>
                </a:solidFill>
                <a:effectLst/>
              </a:rPr>
              <a:t>Závěť</a:t>
            </a:r>
          </a:p>
        </p:txBody>
      </p:sp>
      <p:sp>
        <p:nvSpPr>
          <p:cNvPr id="12390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631504" y="1988840"/>
            <a:ext cx="9937104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/>
              <a:t>Příklon k většímu respektu vůle zůstavitele</a:t>
            </a:r>
          </a:p>
          <a:p>
            <a:pPr lvl="1"/>
            <a:r>
              <a:rPr lang="cs-CZ" altLang="cs-CZ" sz="2400" dirty="0"/>
              <a:t>Závěť má být vyložena, tak aby bylo vyhověno vůli zůstavitele §1494 odst. 2</a:t>
            </a:r>
          </a:p>
          <a:p>
            <a:r>
              <a:rPr lang="cs-CZ" altLang="cs-CZ" sz="2400" dirty="0"/>
              <a:t>Nutné datování závěti</a:t>
            </a:r>
          </a:p>
          <a:p>
            <a:pPr lvl="1"/>
            <a:r>
              <a:rPr lang="cs-CZ" altLang="cs-CZ" sz="2400" dirty="0"/>
              <a:t>jinak při mnohosti neplatnost</a:t>
            </a:r>
          </a:p>
          <a:p>
            <a:r>
              <a:rPr lang="cs-CZ" altLang="cs-CZ" sz="2400" dirty="0"/>
              <a:t>Osobní projev (není možné zastoupení)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Od 15 let</a:t>
            </a:r>
            <a:endParaRPr lang="cs-CZ" altLang="cs-CZ" sz="24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14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287714" y="5229225"/>
            <a:ext cx="65119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solidFill>
                  <a:schemeClr val="tx1"/>
                </a:solidFill>
                <a:effectLst/>
              </a:rPr>
              <a:t>Druhy závětí</a:t>
            </a:r>
          </a:p>
        </p:txBody>
      </p:sp>
      <p:sp>
        <p:nvSpPr>
          <p:cNvPr id="12493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279651" y="404813"/>
            <a:ext cx="7561263" cy="446405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mtClean="0"/>
              <a:t>Výslovně se stanovuje požadavek na písemnou formu § 1532 ledaže se jedná o privilegovanou závěť</a:t>
            </a:r>
          </a:p>
          <a:p>
            <a:pPr>
              <a:lnSpc>
                <a:spcPct val="90000"/>
              </a:lnSpc>
            </a:pPr>
            <a:endParaRPr lang="cs-CZ" altLang="cs-CZ" smtClean="0"/>
          </a:p>
          <a:p>
            <a:pPr>
              <a:lnSpc>
                <a:spcPct val="90000"/>
              </a:lnSpc>
            </a:pPr>
            <a:r>
              <a:rPr lang="cs-CZ" altLang="cs-CZ" smtClean="0"/>
              <a:t>Rozlišuje se na závěti pořízené:</a:t>
            </a:r>
          </a:p>
          <a:p>
            <a:pPr lvl="1">
              <a:lnSpc>
                <a:spcPct val="90000"/>
              </a:lnSpc>
            </a:pPr>
            <a:r>
              <a:rPr lang="cs-CZ" altLang="cs-CZ" b="1" smtClean="0"/>
              <a:t>Soukromou listinou § 565</a:t>
            </a:r>
          </a:p>
          <a:p>
            <a:pPr lvl="1">
              <a:lnSpc>
                <a:spcPct val="90000"/>
              </a:lnSpc>
            </a:pPr>
            <a:r>
              <a:rPr lang="cs-CZ" altLang="cs-CZ" smtClean="0"/>
              <a:t>Je na každém, kdo se dovolává soukromé listiny, aby dokázal její pravost a správnost.</a:t>
            </a:r>
          </a:p>
          <a:p>
            <a:pPr>
              <a:lnSpc>
                <a:spcPct val="90000"/>
              </a:lnSpc>
            </a:pPr>
            <a:endParaRPr lang="cs-CZ" altLang="cs-CZ" smtClean="0"/>
          </a:p>
          <a:p>
            <a:pPr lvl="1">
              <a:lnSpc>
                <a:spcPct val="90000"/>
              </a:lnSpc>
            </a:pPr>
            <a:r>
              <a:rPr lang="cs-CZ" altLang="cs-CZ" b="1" smtClean="0"/>
              <a:t>Veřejnou listinou § 568 odst. 2</a:t>
            </a:r>
          </a:p>
          <a:p>
            <a:pPr lvl="1">
              <a:lnSpc>
                <a:spcPct val="90000"/>
              </a:lnSpc>
            </a:pPr>
            <a:r>
              <a:rPr lang="cs-CZ" altLang="cs-CZ" smtClean="0"/>
              <a:t>Zachycuje-li veřejná listina projev vůle osoby při právním jednání a je-li jednajícím podepsána, zakládá to vůči každému plný důkaz o takovém projevu vůle.</a:t>
            </a:r>
          </a:p>
          <a:p>
            <a:pPr>
              <a:lnSpc>
                <a:spcPct val="90000"/>
              </a:lnSpc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86235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763864" y="5661248"/>
            <a:ext cx="2952302" cy="792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altLang="cs-CZ" sz="3200" dirty="0" smtClean="0">
                <a:solidFill>
                  <a:schemeClr val="tx1"/>
                </a:solidFill>
                <a:effectLst/>
              </a:rPr>
              <a:t>Druhy závětí</a:t>
            </a:r>
          </a:p>
        </p:txBody>
      </p:sp>
      <p:sp>
        <p:nvSpPr>
          <p:cNvPr id="12595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271463" y="836861"/>
            <a:ext cx="9937103" cy="482438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Zachovány stávající typy závětí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Holografní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Allografní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Veřejná listina (notářský zápis)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Úlevy při pořizování závěti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Pravidlo pro znesnadnění falšování u allografní závěti § 563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analfabeti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Speciální úprava allografní závěti pro osoby se smyslovým postižením - § 1535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U veřejné listiny povinnost sepisujícího přesvědčit se o tom, zda je sepisováno s rozvahou, vážně a bez donucení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0961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11824" y="5517232"/>
            <a:ext cx="3456482" cy="720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altLang="cs-CZ" sz="3200" dirty="0" smtClean="0">
                <a:solidFill>
                  <a:schemeClr val="tx1"/>
                </a:solidFill>
                <a:effectLst/>
              </a:rPr>
              <a:t>Zrušení závěti</a:t>
            </a:r>
          </a:p>
        </p:txBody>
      </p:sp>
      <p:sp>
        <p:nvSpPr>
          <p:cNvPr id="12800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559496" y="2260437"/>
            <a:ext cx="10081120" cy="176105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Je možné závěť zničit, odvolat nebo pořídit novou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O pořízení nové závěti platí, že pozdější závěť ruší předchozí pokud vedle ní nemůže obstát – ale § 1580 (obnoví se stará)</a:t>
            </a:r>
          </a:p>
          <a:p>
            <a:endParaRPr lang="cs-CZ" altLang="cs-CZ" dirty="0" smtClean="0"/>
          </a:p>
        </p:txBody>
      </p:sp>
      <p:grpSp>
        <p:nvGrpSpPr>
          <p:cNvPr id="4" name="Skupina 3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604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935414" y="5300663"/>
            <a:ext cx="65119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solidFill>
                  <a:schemeClr val="tx1"/>
                </a:solidFill>
                <a:effectLst/>
              </a:rPr>
              <a:t>Vedlejší doložky</a:t>
            </a:r>
          </a:p>
        </p:txBody>
      </p:sp>
      <p:sp>
        <p:nvSpPr>
          <p:cNvPr id="12902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667001" y="731839"/>
            <a:ext cx="7173913" cy="43529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100"/>
              <a:t>Nově zůstaviteli umožněno připojit k závěti vedlejší doložky - § 1551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Podmínka § 1561n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Doložení času § 1564n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Příkaz (jako rozvazovací podmínka) § 1569n</a:t>
            </a:r>
          </a:p>
          <a:p>
            <a:pPr>
              <a:lnSpc>
                <a:spcPct val="80000"/>
              </a:lnSpc>
            </a:pPr>
            <a:r>
              <a:rPr lang="cs-CZ" altLang="cs-CZ" sz="2100"/>
              <a:t>Splnění vedlejší doložky má právo vymáhat osoba v jejíž prospěch je zřízen nebo vykonavatel, či jiná osoba povolaná závětí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Nepřihlíží se k vedlejším doložkám, které: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Směřují ke zřejmému obtěžování dědice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Odporují veřejnému pořádku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Jsou nesrozumitelné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Zakazují nebo přikazují uzavření manželství, či setrvání v něm</a:t>
            </a:r>
          </a:p>
          <a:p>
            <a:pPr lvl="2">
              <a:lnSpc>
                <a:spcPct val="80000"/>
              </a:lnSpc>
            </a:pPr>
            <a:r>
              <a:rPr lang="cs-CZ" altLang="cs-CZ" sz="1600"/>
              <a:t>partnerství?</a:t>
            </a:r>
          </a:p>
          <a:p>
            <a:pPr lvl="1">
              <a:lnSpc>
                <a:spcPct val="80000"/>
              </a:lnSpc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42939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845261" y="5599523"/>
            <a:ext cx="5328566" cy="666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altLang="cs-CZ" sz="3200" dirty="0" smtClean="0">
                <a:solidFill>
                  <a:schemeClr val="tx1"/>
                </a:solidFill>
              </a:rPr>
              <a:t>Svěřenecké </a:t>
            </a:r>
            <a:r>
              <a:rPr lang="cs-CZ" altLang="cs-CZ" sz="3200" dirty="0">
                <a:solidFill>
                  <a:schemeClr val="tx1"/>
                </a:solidFill>
              </a:rPr>
              <a:t>nástupnictví</a:t>
            </a:r>
          </a:p>
        </p:txBody>
      </p:sp>
      <p:sp>
        <p:nvSpPr>
          <p:cNvPr id="131076" name="Zástupný symbol pro obsah 2"/>
          <p:cNvSpPr>
            <a:spLocks noGrp="1"/>
          </p:cNvSpPr>
          <p:nvPr>
            <p:ph type="body" idx="4294967295"/>
          </p:nvPr>
        </p:nvSpPr>
        <p:spPr bwMode="auto">
          <a:xfrm>
            <a:off x="2640013" y="836614"/>
            <a:ext cx="6400800" cy="3475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Fideikomisární substituce § 1512n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z="3100"/>
          </a:p>
        </p:txBody>
      </p:sp>
      <p:sp>
        <p:nvSpPr>
          <p:cNvPr id="11" name="Ovál 1"/>
          <p:cNvSpPr/>
          <p:nvPr/>
        </p:nvSpPr>
        <p:spPr>
          <a:xfrm>
            <a:off x="1919289" y="1557339"/>
            <a:ext cx="1800225" cy="962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Zůstavitel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" name="Ovál 2"/>
          <p:cNvSpPr/>
          <p:nvPr/>
        </p:nvSpPr>
        <p:spPr>
          <a:xfrm>
            <a:off x="4295775" y="2636839"/>
            <a:ext cx="1944688" cy="1112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Přední dědic (Institut)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" name="Ovál 5"/>
          <p:cNvSpPr/>
          <p:nvPr/>
        </p:nvSpPr>
        <p:spPr>
          <a:xfrm>
            <a:off x="6959600" y="3644900"/>
            <a:ext cx="2089150" cy="1265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Následný dědic (Substitut)</a:t>
            </a:r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14" name="Přímá spojnice se šipkou 12"/>
          <p:cNvCxnSpPr>
            <a:stCxn id="11" idx="5"/>
            <a:endCxn id="12" idx="2"/>
          </p:cNvCxnSpPr>
          <p:nvPr/>
        </p:nvCxnSpPr>
        <p:spPr>
          <a:xfrm>
            <a:off x="3648075" y="2276475"/>
            <a:ext cx="827088" cy="515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Přímá spojnice se šipkou 12"/>
          <p:cNvCxnSpPr>
            <a:stCxn id="11" idx="5"/>
            <a:endCxn id="12" idx="2"/>
          </p:cNvCxnSpPr>
          <p:nvPr/>
        </p:nvCxnSpPr>
        <p:spPr>
          <a:xfrm>
            <a:off x="6096000" y="3573464"/>
            <a:ext cx="827088" cy="515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63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solidFill>
                  <a:schemeClr val="tx1"/>
                </a:solidFill>
                <a:effectLst/>
              </a:rPr>
              <a:t>Odkaz</a:t>
            </a:r>
          </a:p>
        </p:txBody>
      </p:sp>
      <p:sp>
        <p:nvSpPr>
          <p:cNvPr id="13209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r>
              <a:rPr lang="cs-CZ" altLang="cs-CZ" smtClean="0"/>
              <a:t>odkaz § 1594 - § 1632</a:t>
            </a:r>
          </a:p>
          <a:p>
            <a:pPr lvl="1"/>
            <a:r>
              <a:rPr lang="cs-CZ" altLang="cs-CZ" smtClean="0"/>
              <a:t>zůstavitel přikáže určité osobě vydat odkazovníkovi předmět odkazu</a:t>
            </a:r>
          </a:p>
          <a:p>
            <a:pPr lvl="1"/>
            <a:r>
              <a:rPr lang="cs-CZ" altLang="cs-CZ" smtClean="0"/>
              <a:t>Odkazovník je v pozici věřitele dědice (možnost náhradnictví)</a:t>
            </a:r>
          </a:p>
          <a:p>
            <a:pPr lvl="1">
              <a:lnSpc>
                <a:spcPct val="80000"/>
              </a:lnSpc>
            </a:pPr>
            <a:r>
              <a:rPr lang="cs-CZ" altLang="cs-CZ" sz="2100"/>
              <a:t>Obecně platí, že jsou odkazem zatížení všichni dědicové, podle podílů</a:t>
            </a:r>
            <a:endParaRPr lang="cs-CZ" altLang="cs-CZ" smtClean="0"/>
          </a:p>
          <a:p>
            <a:pPr lvl="2"/>
            <a:endParaRPr lang="cs-CZ" altLang="cs-CZ" smtClean="0"/>
          </a:p>
          <a:p>
            <a:pPr lvl="2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13292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b="1" dirty="0" smtClean="0"/>
              <a:t>Citace:</a:t>
            </a:r>
          </a:p>
          <a:p>
            <a:pPr>
              <a:buNone/>
            </a:pPr>
            <a:r>
              <a:rPr lang="cs-CZ" dirty="0" smtClean="0"/>
              <a:t>1. Ryska, R. Puškinová, M: Právo pro střední školy. Praha: Eduko, Praha, 2012. s. 23</a:t>
            </a:r>
          </a:p>
          <a:p>
            <a:pPr>
              <a:buNone/>
            </a:pPr>
            <a:r>
              <a:rPr lang="cs-CZ" b="1" dirty="0" smtClean="0"/>
              <a:t>Použitá literatura:</a:t>
            </a:r>
          </a:p>
          <a:p>
            <a:r>
              <a:rPr lang="cs-CZ" dirty="0" smtClean="0"/>
              <a:t>Odmaturuj ze společenských věd. Brno: Didaktis, 2003.</a:t>
            </a:r>
          </a:p>
          <a:p>
            <a:r>
              <a:rPr lang="cs-CZ" dirty="0" smtClean="0"/>
              <a:t>Ryska, R. Právo pro střední školy. Praha: Fortuna, 2003.</a:t>
            </a:r>
          </a:p>
          <a:p>
            <a:r>
              <a:rPr lang="cs-CZ" dirty="0" smtClean="0"/>
              <a:t>Ryska, R. Puškinová, M. Právo pro střední školy. Praha: Eduko, Praha, </a:t>
            </a:r>
            <a:r>
              <a:rPr lang="cs-CZ" dirty="0" smtClean="0"/>
              <a:t>2012</a:t>
            </a:r>
          </a:p>
          <a:p>
            <a:r>
              <a:rPr lang="cs-CZ" dirty="0" smtClean="0"/>
              <a:t>Pražák. P. </a:t>
            </a:r>
            <a:r>
              <a:rPr lang="cs-CZ" altLang="cs-CZ" dirty="0"/>
              <a:t>Vybrané otázky </a:t>
            </a:r>
            <a:r>
              <a:rPr lang="cs-CZ" altLang="cs-CZ" dirty="0" smtClean="0"/>
              <a:t> z </a:t>
            </a:r>
            <a:r>
              <a:rPr lang="cs-CZ" altLang="cs-CZ" dirty="0"/>
              <a:t>rodinného a dědického </a:t>
            </a:r>
            <a:r>
              <a:rPr lang="cs-CZ" altLang="cs-CZ" dirty="0" smtClean="0"/>
              <a:t>práva. 2015. Dostupné na: www.iprazak.cz</a:t>
            </a:r>
            <a:endParaRPr lang="cs-CZ" altLang="cs-CZ" dirty="0"/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Obrázky:</a:t>
            </a:r>
          </a:p>
          <a:p>
            <a:pPr marL="68580" indent="0">
              <a:buNone/>
            </a:pPr>
            <a:r>
              <a:rPr lang="cs-CZ" dirty="0" smtClean="0"/>
              <a:t>č.1 Osoba, 2015. Dostupné z: http://www.google.cz/search?hl=cs&amp;tbo=d&amp;tbm=isch&amp;tbs=simg:CAQSVAn-ZV5osX9qZBpACxCwjKcIGi4KLAgBEgbuB-0H8QcaIPpXb5bWemiJel-YhKeD9M65xLRZBZiyWKhIcAfYiGWaDAsQjq7-CBoADCGmMcefqrKp-g&amp;sa=X&amp;ei=SOkdUY3lIIOJtAbyqoDICw&amp;ved=0CCYQwg4&amp;biw=1440&amp;bih=775&amp;q=pr%C3%A1vnick%C3%A1%20osoba</a:t>
            </a:r>
          </a:p>
          <a:p>
            <a:pPr marL="68580" indent="0">
              <a:buNone/>
            </a:pPr>
            <a:r>
              <a:rPr lang="cs-CZ" dirty="0" smtClean="0"/>
              <a:t>č.2. </a:t>
            </a:r>
            <a:r>
              <a:rPr lang="cs-CZ" dirty="0" err="1" smtClean="0"/>
              <a:t>Comix</a:t>
            </a:r>
            <a:r>
              <a:rPr lang="cs-CZ" dirty="0" smtClean="0"/>
              <a:t> </a:t>
            </a:r>
            <a:r>
              <a:rPr lang="cs-CZ" dirty="0" err="1" smtClean="0"/>
              <a:t>character</a:t>
            </a:r>
            <a:r>
              <a:rPr lang="cs-CZ" dirty="0" smtClean="0"/>
              <a:t>, 2015. Dostupné z: http://www.google.cz/search?hl=cs&amp;tbo=d&amp;q=comic+characters&amp;tbm=isch&amp;tbs=simg:CAQSWAkSp_1Lyrb3PMxpECxCwjKcIGjIKMAgBEgqzBtgGsQayBuwHGiDqWVpo9YsoNnLpCHGx-4a268DR2heplGnoBndruAUnmwwLEI6u_1ggaAAwhBgP9YrEJ8PA&amp;sa=X&amp;ei=0ukdUdiXDoXZsgbh_4HoAw&amp;ved=0CCYQwg4&amp;biw=1440&amp;bih=732#imgrc=JoNWMPEQe4T7JM%3A%3B2viXnYV5vdp0xM%3Bhttp%253A%252F%252Fopenclipart.org%252Fimage%252F800px%252Fsvg_to_png%252F21917%252Fnicubunu_Comic_characters_Older.png%3Bhttp%253A%252F%252Fopenclipart.org%252Fdetail%252F21917%252Fcomic-characters%253A-older-by-nicubunu%3B800%3B800</a:t>
            </a:r>
          </a:p>
          <a:p>
            <a:pPr marL="68580" indent="0">
              <a:buNone/>
            </a:pPr>
            <a:r>
              <a:rPr lang="cs-CZ" dirty="0" smtClean="0"/>
              <a:t>č.3. . </a:t>
            </a:r>
            <a:r>
              <a:rPr lang="cs-CZ" dirty="0"/>
              <a:t>Ryska, R. </a:t>
            </a:r>
            <a:r>
              <a:rPr lang="cs-CZ" dirty="0" err="1"/>
              <a:t>Puškinová</a:t>
            </a:r>
            <a:r>
              <a:rPr lang="cs-CZ" dirty="0"/>
              <a:t>, M. Právo pro střední školy. Praha: </a:t>
            </a:r>
            <a:r>
              <a:rPr lang="cs-CZ" dirty="0" err="1"/>
              <a:t>Eduko</a:t>
            </a:r>
            <a:r>
              <a:rPr lang="cs-CZ" dirty="0"/>
              <a:t>, Praha, 2012. s. </a:t>
            </a:r>
            <a:r>
              <a:rPr lang="cs-CZ" dirty="0" smtClean="0"/>
              <a:t>39</a:t>
            </a:r>
          </a:p>
          <a:p>
            <a:pPr marL="68580" indent="0">
              <a:buNone/>
            </a:pPr>
            <a:r>
              <a:rPr lang="cs-CZ" dirty="0" smtClean="0"/>
              <a:t>č.4. Tamtéž. s. 42</a:t>
            </a:r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0726" y="-4616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9779" y="980728"/>
            <a:ext cx="8229600" cy="692696"/>
          </a:xfrm>
        </p:spPr>
        <p:txBody>
          <a:bodyPr/>
          <a:lstStyle/>
          <a:p>
            <a:pPr marL="484632" algn="ctr">
              <a:defRPr/>
            </a:pPr>
            <a:r>
              <a:rPr lang="cs-CZ" b="1" dirty="0" smtClean="0">
                <a:solidFill>
                  <a:schemeClr val="tx1"/>
                </a:solidFill>
              </a:rPr>
              <a:t>Občanské právo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387" name="TextovéPole 3"/>
          <p:cNvSpPr txBox="1">
            <a:spLocks noChangeArrowheads="1"/>
          </p:cNvSpPr>
          <p:nvPr/>
        </p:nvSpPr>
        <p:spPr bwMode="auto">
          <a:xfrm>
            <a:off x="1271465" y="2924944"/>
            <a:ext cx="102971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800" b="1" dirty="0"/>
              <a:t>Občanské právo je souhrn soukromoprávních ustanovení, upravující osobní stav, právní postavení a vzájemná práva a povinnosti osob fyzických a právnických.“</a:t>
            </a:r>
            <a:r>
              <a:rPr lang="cs-CZ" sz="2800" b="1" baseline="30000" dirty="0"/>
              <a:t>1</a:t>
            </a:r>
            <a:endParaRPr lang="cs-CZ" sz="28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Formální prameny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003618"/>
              </p:ext>
            </p:extLst>
          </p:nvPr>
        </p:nvGraphicFramePr>
        <p:xfrm>
          <a:off x="1919536" y="1844824"/>
          <a:ext cx="9433048" cy="457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0DD829-601F-4DF2-B4E2-754679A11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9A0DD829-601F-4DF2-B4E2-754679A11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A0DD829-601F-4DF2-B4E2-754679A11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9A0DD829-601F-4DF2-B4E2-754679A11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593FF1-504B-4E08-B66C-8F1B8772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F4593FF1-504B-4E08-B66C-8F1B8772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4593FF1-504B-4E08-B66C-8F1B8772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F4593FF1-504B-4E08-B66C-8F1B8772C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AD1845-65AE-4DB9-9279-1D36AC4F5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2CAD1845-65AE-4DB9-9279-1D36AC4F5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2CAD1845-65AE-4DB9-9279-1D36AC4F5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2CAD1845-65AE-4DB9-9279-1D36AC4F5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EB1A7-6E0E-4CCF-8C48-F0FF959F1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5CCEB1A7-6E0E-4CCF-8C48-F0FF959F1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CCEB1A7-6E0E-4CCF-8C48-F0FF959F1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5CCEB1A7-6E0E-4CCF-8C48-F0FF959F1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692ECF-FE32-4924-AF89-47942040D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74692ECF-FE32-4924-AF89-47942040D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74692ECF-FE32-4924-AF89-47942040D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74692ECF-FE32-4924-AF89-47942040D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DCD37C-630D-44AF-AFBC-43CD29F27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43DCD37C-630D-44AF-AFBC-43CD29F27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3DCD37C-630D-44AF-AFBC-43CD29F27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43DCD37C-630D-44AF-AFBC-43CD29F27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1CF192-A4AD-4D88-8644-0C20D7655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3F1CF192-A4AD-4D88-8644-0C20D7655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3F1CF192-A4AD-4D88-8644-0C20D7655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3F1CF192-A4AD-4D88-8644-0C20D7655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79B975-4547-4740-B329-C01490B0A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0B79B975-4547-4740-B329-C01490B0A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0B79B975-4547-4740-B329-C01490B0A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0B79B975-4547-4740-B329-C01490B0A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99456" y="2091333"/>
            <a:ext cx="936104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b="1" u="sng" dirty="0"/>
              <a:t>Zrušené právní předpisy:</a:t>
            </a:r>
          </a:p>
          <a:p>
            <a:r>
              <a:rPr lang="cs-CZ" sz="2400" b="1" dirty="0"/>
              <a:t>Občanský zákoník (zákon č. 40/1964 Sb.)</a:t>
            </a:r>
          </a:p>
          <a:p>
            <a:r>
              <a:rPr lang="cs-CZ" sz="2400" b="1" dirty="0"/>
              <a:t>Zákon o rodině (č.94/1963 Sb.)</a:t>
            </a:r>
          </a:p>
          <a:p>
            <a:r>
              <a:rPr lang="cs-CZ" sz="2400" b="1" dirty="0"/>
              <a:t>Zákon o sdružování občanů (č. 83/1990 Sb.)</a:t>
            </a:r>
          </a:p>
          <a:p>
            <a:r>
              <a:rPr lang="cs-CZ" sz="2400" b="1" dirty="0"/>
              <a:t>Zákon o obecně prospěšných společnostech (č. </a:t>
            </a:r>
            <a:r>
              <a:rPr lang="cs-CZ" sz="2400" dirty="0"/>
              <a:t>248/1995 Sb.)</a:t>
            </a:r>
            <a:endParaRPr lang="cs-CZ" sz="2400" b="1" dirty="0"/>
          </a:p>
          <a:p>
            <a:r>
              <a:rPr lang="cs-CZ" sz="2400" b="1" dirty="0"/>
              <a:t>Dosavadní obchodní zákoník (</a:t>
            </a:r>
            <a:r>
              <a:rPr lang="cs-CZ" sz="2400" dirty="0"/>
              <a:t> č. 513/1991 Sb.)</a:t>
            </a:r>
            <a:endParaRPr lang="cs-CZ" sz="2400" b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0" y="0"/>
            <a:ext cx="843254" cy="6858002"/>
            <a:chOff x="-2" y="0"/>
            <a:chExt cx="843254" cy="6858002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SLOŽENÍ 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772816"/>
            <a:ext cx="9577064" cy="3661664"/>
          </a:xfrm>
        </p:spPr>
        <p:txBody>
          <a:bodyPr/>
          <a:lstStyle/>
          <a:p>
            <a:pPr>
              <a:buNone/>
            </a:pPr>
            <a:r>
              <a:rPr lang="cs-CZ" sz="2800" b="1" u="sng" dirty="0"/>
              <a:t>Skládá se:</a:t>
            </a:r>
          </a:p>
          <a:p>
            <a:pPr lvl="0">
              <a:buClr>
                <a:schemeClr val="tx1"/>
              </a:buClr>
            </a:pPr>
            <a:r>
              <a:rPr lang="cs-CZ" sz="2800" dirty="0"/>
              <a:t>Obecná část (§1 – 646)</a:t>
            </a:r>
          </a:p>
          <a:p>
            <a:pPr lvl="0">
              <a:buClr>
                <a:schemeClr val="tx1"/>
              </a:buClr>
            </a:pPr>
            <a:r>
              <a:rPr lang="cs-CZ" sz="2800" dirty="0"/>
              <a:t>Rodinné právo (§647 – 969)</a:t>
            </a:r>
          </a:p>
          <a:p>
            <a:pPr lvl="0">
              <a:buClr>
                <a:schemeClr val="tx1"/>
              </a:buClr>
            </a:pPr>
            <a:r>
              <a:rPr lang="cs-CZ" sz="2800" dirty="0"/>
              <a:t>Absolutní majetková práva (§970 – 1710)</a:t>
            </a:r>
          </a:p>
          <a:p>
            <a:pPr lvl="0">
              <a:buClr>
                <a:schemeClr val="tx1"/>
              </a:buClr>
            </a:pPr>
            <a:r>
              <a:rPr lang="cs-CZ" sz="2800" dirty="0"/>
              <a:t>Relativní majetková práva (§1711 – 2984)</a:t>
            </a:r>
          </a:p>
          <a:p>
            <a:pPr lvl="0">
              <a:buClr>
                <a:schemeClr val="tx1"/>
              </a:buClr>
            </a:pPr>
            <a:r>
              <a:rPr lang="cs-CZ" sz="2800" dirty="0"/>
              <a:t>Ustanovení společná, přechodná, závěrečná (§2985 – 3046)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9140" y="908720"/>
            <a:ext cx="903737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/>
              <a:t>	</a:t>
            </a:r>
            <a:endParaRPr lang="cs-CZ" sz="2000" dirty="0"/>
          </a:p>
          <a:p>
            <a:pPr>
              <a:buNone/>
            </a:pPr>
            <a:r>
              <a:rPr lang="cs-CZ" sz="2800" dirty="0"/>
              <a:t>Obsahuje:</a:t>
            </a:r>
          </a:p>
          <a:p>
            <a:pPr marL="521208" indent="-457200">
              <a:buClrTx/>
              <a:buAutoNum type="arabicPeriod"/>
            </a:pPr>
            <a:r>
              <a:rPr lang="cs-CZ" sz="2800" b="1" u="sng" dirty="0"/>
              <a:t>Dispozitivní  normy </a:t>
            </a:r>
            <a:r>
              <a:rPr lang="cs-CZ" sz="2800" dirty="0"/>
              <a:t>–připouštějící úpravu právních vztahů odchylnou od zákonných norem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99456" y="4286257"/>
            <a:ext cx="1015312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chemeClr val="tx1"/>
                </a:solidFill>
              </a:rPr>
              <a:t>Dědického práva se lze předem zříci smlouvou se zůstavitelem, není li jinak ujednáno, působí zřeknutí i proti potomkům. (§ 1484 odst. 2 OZ)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0" y="0"/>
            <a:ext cx="843254" cy="6858002"/>
            <a:chOff x="-2" y="0"/>
            <a:chExt cx="843254" cy="685800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35560" y="1124745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1208" indent="-457200" algn="just">
              <a:buClr>
                <a:schemeClr val="tx1"/>
              </a:buClr>
            </a:pPr>
            <a:r>
              <a:rPr lang="cs-CZ" b="1" dirty="0"/>
              <a:t>	</a:t>
            </a:r>
            <a:r>
              <a:rPr lang="cs-CZ" sz="2800" b="1" dirty="0"/>
              <a:t>2. </a:t>
            </a:r>
            <a:r>
              <a:rPr lang="cs-CZ" sz="2800" b="1" u="sng" dirty="0"/>
              <a:t>Kogentní normy </a:t>
            </a:r>
            <a:r>
              <a:rPr lang="cs-CZ" sz="2800" dirty="0"/>
              <a:t>– bezvýhradně přikazující dodržovat zákonnou úpravu právních vztahů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27448" y="3284985"/>
            <a:ext cx="102971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2400" b="1" dirty="0"/>
              <a:t>Ocitne – li se na pozemku cizí movitá věc, vydá ji vlastník pozemku bez zbytečného odkladu jejímu vlastníku. (§ 1014 odst. 1 OZ)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-2"/>
            <a:ext cx="843254" cy="6858002"/>
            <a:chOff x="-2" y="0"/>
            <a:chExt cx="843254" cy="685800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3087218" y="3087216"/>
              <a:ext cx="6858002" cy="68356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0888"/>
              <a:ext cx="843252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454</TotalTime>
  <Words>1199</Words>
  <Application>Microsoft Office PowerPoint</Application>
  <PresentationFormat>Širokoúhlá obrazovka</PresentationFormat>
  <Paragraphs>193</Paragraphs>
  <Slides>39</Slides>
  <Notes>2</Notes>
  <HiddenSlides>1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8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OBČANSKÉ PRÁVO</vt:lpstr>
      <vt:lpstr>POŽADAVKY</vt:lpstr>
      <vt:lpstr>Kredity</vt:lpstr>
      <vt:lpstr>Občanské právo</vt:lpstr>
      <vt:lpstr>Formální prameny</vt:lpstr>
      <vt:lpstr>Prezentace aplikace PowerPoint</vt:lpstr>
      <vt:lpstr>SLOŽENÍ </vt:lpstr>
      <vt:lpstr>Prezentace aplikace PowerPoint</vt:lpstr>
      <vt:lpstr>Prezentace aplikace PowerPoint</vt:lpstr>
      <vt:lpstr>OSOBA</vt:lpstr>
      <vt:lpstr>SUBJEKTY OBČANSKÉHO PRÁVA</vt:lpstr>
      <vt:lpstr>Prezentace aplikace PowerPoint</vt:lpstr>
      <vt:lpstr>MAJETEK</vt:lpstr>
      <vt:lpstr>VĚC</vt:lpstr>
      <vt:lpstr>Prezentace aplikace PowerPoint</vt:lpstr>
      <vt:lpstr>PRÁVA</vt:lpstr>
      <vt:lpstr>MAJETKOVÁ PRÁVA</vt:lpstr>
      <vt:lpstr>Prezentace aplikace PowerPoint</vt:lpstr>
      <vt:lpstr>Prezentace aplikace PowerPoint</vt:lpstr>
      <vt:lpstr>Prezentace aplikace PowerPoint</vt:lpstr>
      <vt:lpstr>DĚDICKÉ PRÁVO</vt:lpstr>
      <vt:lpstr>OBČANSKÉ SOUDNÍ ŘÍZENÍ</vt:lpstr>
      <vt:lpstr>Prezentace aplikace PowerPoint</vt:lpstr>
      <vt:lpstr>Prezentace aplikace PowerPoint</vt:lpstr>
      <vt:lpstr>DOPLNĚNÍ PREZENTACE</vt:lpstr>
      <vt:lpstr>Právo dědické</vt:lpstr>
      <vt:lpstr>Prezentace aplikace PowerPoint</vt:lpstr>
      <vt:lpstr>Dědická nezpůsobilost</vt:lpstr>
      <vt:lpstr>Zřeknutí se, odmítnutí, vzdání se</vt:lpstr>
      <vt:lpstr>Pořízení pro případ smrti</vt:lpstr>
      <vt:lpstr>Připadnuti pozůstalosti dědicům</vt:lpstr>
      <vt:lpstr>Závěť</vt:lpstr>
      <vt:lpstr>Druhy závětí</vt:lpstr>
      <vt:lpstr>Druhy závětí</vt:lpstr>
      <vt:lpstr>Zrušení závěti</vt:lpstr>
      <vt:lpstr>Vedlejší doložky</vt:lpstr>
      <vt:lpstr>Svěřenecké nástupnictví</vt:lpstr>
      <vt:lpstr>Odkaz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OBČANSKÉ PRÁVO</dc:title>
  <dc:creator>manak</dc:creator>
  <cp:lastModifiedBy>Zdeněk Maňák</cp:lastModifiedBy>
  <cp:revision>45</cp:revision>
  <dcterms:created xsi:type="dcterms:W3CDTF">2013-02-15T07:09:52Z</dcterms:created>
  <dcterms:modified xsi:type="dcterms:W3CDTF">2015-02-27T06:57:15Z</dcterms:modified>
</cp:coreProperties>
</file>