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7" r:id="rId2"/>
    <p:sldId id="258" r:id="rId3"/>
    <p:sldId id="259" r:id="rId4"/>
    <p:sldId id="260" r:id="rId5"/>
    <p:sldId id="266" r:id="rId6"/>
    <p:sldId id="261" r:id="rId7"/>
    <p:sldId id="269" r:id="rId8"/>
    <p:sldId id="272" r:id="rId9"/>
    <p:sldId id="273" r:id="rId10"/>
    <p:sldId id="274" r:id="rId11"/>
    <p:sldId id="262" r:id="rId12"/>
    <p:sldId id="264" r:id="rId13"/>
    <p:sldId id="267" r:id="rId14"/>
    <p:sldId id="263" r:id="rId15"/>
    <p:sldId id="268" r:id="rId16"/>
    <p:sldId id="271" r:id="rId17"/>
    <p:sldId id="270" r:id="rId18"/>
    <p:sldId id="265" r:id="rId1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74" d="100"/>
          <a:sy n="74" d="100"/>
        </p:scale>
        <p:origin x="60" y="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82630A-8115-4AFC-9DC4-7159DAF18F9D}" type="datetimeFigureOut">
              <a:rPr lang="cs-CZ" smtClean="0"/>
              <a:t>20.3.2015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3471E9-47AA-421A-B206-1D3BA9D9CD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96608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512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2A8F3E-7749-4CD3-ADD7-6F388CA48F92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16273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013458-1B07-476B-8FC0-C06E25991281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7257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829AA29-766E-49C5-8EFE-15B18B8FE307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33948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8BF9ACB-39A8-47F1-8FF2-261C2097D914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05175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86D3FC-EED9-4D6D-8CCF-AB976BE8C9E6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57457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B4B8-FFCE-4451-B221-F8E2BB483D4C}" type="datetimeFigureOut">
              <a:rPr lang="cs-CZ" smtClean="0"/>
              <a:t>20.3.2015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DF662-F21A-408E-8B47-522035A301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3641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B4B8-FFCE-4451-B221-F8E2BB483D4C}" type="datetimeFigureOut">
              <a:rPr lang="cs-CZ" smtClean="0"/>
              <a:t>20.3.2015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DF662-F21A-408E-8B47-522035A301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6866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B4B8-FFCE-4451-B221-F8E2BB483D4C}" type="datetimeFigureOut">
              <a:rPr lang="cs-CZ" smtClean="0"/>
              <a:t>20.3.2015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DF662-F21A-408E-8B47-522035A301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8400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B4B8-FFCE-4451-B221-F8E2BB483D4C}" type="datetimeFigureOut">
              <a:rPr lang="cs-CZ" smtClean="0"/>
              <a:t>20.3.2015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DF662-F21A-408E-8B47-522035A301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283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B4B8-FFCE-4451-B221-F8E2BB483D4C}" type="datetimeFigureOut">
              <a:rPr lang="cs-CZ" smtClean="0"/>
              <a:t>20.3.2015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DF662-F21A-408E-8B47-522035A301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7482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B4B8-FFCE-4451-B221-F8E2BB483D4C}" type="datetimeFigureOut">
              <a:rPr lang="cs-CZ" smtClean="0"/>
              <a:t>20.3.2015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DF662-F21A-408E-8B47-522035A301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122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B4B8-FFCE-4451-B221-F8E2BB483D4C}" type="datetimeFigureOut">
              <a:rPr lang="cs-CZ" smtClean="0"/>
              <a:t>20.3.2015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DF662-F21A-408E-8B47-522035A301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4403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B4B8-FFCE-4451-B221-F8E2BB483D4C}" type="datetimeFigureOut">
              <a:rPr lang="cs-CZ" smtClean="0"/>
              <a:t>20.3.2015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DF662-F21A-408E-8B47-522035A301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3655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B4B8-FFCE-4451-B221-F8E2BB483D4C}" type="datetimeFigureOut">
              <a:rPr lang="cs-CZ" smtClean="0"/>
              <a:t>20.3.2015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DF662-F21A-408E-8B47-522035A301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7343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B4B8-FFCE-4451-B221-F8E2BB483D4C}" type="datetimeFigureOut">
              <a:rPr lang="cs-CZ" smtClean="0"/>
              <a:t>20.3.2015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DF662-F21A-408E-8B47-522035A301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3149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B4B8-FFCE-4451-B221-F8E2BB483D4C}" type="datetimeFigureOut">
              <a:rPr lang="cs-CZ" smtClean="0"/>
              <a:t>20.3.2015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DF662-F21A-408E-8B47-522035A301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2191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9DB4B8-FFCE-4451-B221-F8E2BB483D4C}" type="datetimeFigureOut">
              <a:rPr lang="cs-CZ" smtClean="0"/>
              <a:t>20.3.2015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2DF662-F21A-408E-8B47-522035A301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2646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683000" y="4365625"/>
            <a:ext cx="5184775" cy="1081088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200" b="1" dirty="0" smtClean="0">
                <a:solidFill>
                  <a:schemeClr val="bg1"/>
                </a:solidFill>
                <a:latin typeface="+mn-lt"/>
                <a:cs typeface="Calibri" pitchFamily="34" charset="0"/>
              </a:rPr>
              <a:t>Příklady</a:t>
            </a:r>
            <a:endParaRPr lang="fr-FR" sz="3200" b="1" dirty="0">
              <a:solidFill>
                <a:schemeClr val="bg1"/>
              </a:solidFill>
              <a:latin typeface="+mn-lt"/>
              <a:cs typeface="Calibri" pitchFamily="34" charset="0"/>
            </a:endParaRPr>
          </a:p>
        </p:txBody>
      </p:sp>
      <p:sp>
        <p:nvSpPr>
          <p:cNvPr id="2051" name="TextovéPole 3"/>
          <p:cNvSpPr txBox="1">
            <a:spLocks noChangeArrowheads="1"/>
          </p:cNvSpPr>
          <p:nvPr/>
        </p:nvSpPr>
        <p:spPr bwMode="auto">
          <a:xfrm>
            <a:off x="3359150" y="549275"/>
            <a:ext cx="5832475" cy="1262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cs-CZ" altLang="cs-CZ" sz="4400" b="1" dirty="0" smtClean="0">
                <a:solidFill>
                  <a:schemeClr val="bg1"/>
                </a:solidFill>
                <a:latin typeface="+mn-lt"/>
              </a:rPr>
              <a:t>PRACOVNÍ PRÁVO</a:t>
            </a:r>
            <a:endParaRPr lang="cs-CZ" altLang="cs-CZ" sz="3200" b="1" dirty="0" smtClean="0">
              <a:solidFill>
                <a:schemeClr val="bg1"/>
              </a:solidFill>
              <a:latin typeface="+mn-lt"/>
            </a:endParaRPr>
          </a:p>
          <a:p>
            <a:pPr algn="ctr" eaLnBrk="1" hangingPunct="1">
              <a:defRPr/>
            </a:pPr>
            <a:endParaRPr lang="cs-CZ" altLang="cs-CZ" sz="3200" dirty="0" smtClean="0">
              <a:solidFill>
                <a:schemeClr val="bg1"/>
              </a:solidFill>
            </a:endParaRPr>
          </a:p>
        </p:txBody>
      </p:sp>
      <p:grpSp>
        <p:nvGrpSpPr>
          <p:cNvPr id="4100" name="Skupina 3"/>
          <p:cNvGrpSpPr>
            <a:grpSpLocks/>
          </p:cNvGrpSpPr>
          <p:nvPr/>
        </p:nvGrpSpPr>
        <p:grpSpPr bwMode="auto">
          <a:xfrm>
            <a:off x="0" y="-39688"/>
            <a:ext cx="842963" cy="6858001"/>
            <a:chOff x="-2" y="0"/>
            <a:chExt cx="843254" cy="6858002"/>
          </a:xfrm>
        </p:grpSpPr>
        <p:pic>
          <p:nvPicPr>
            <p:cNvPr id="4101" name="Obrázek 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-3087218" y="3087216"/>
              <a:ext cx="6858002" cy="6835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02" name="Obrázek 5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420888"/>
              <a:ext cx="843252" cy="1440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8971023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3"/>
          <p:cNvSpPr>
            <a:spLocks noGrp="1" noChangeArrowheads="1"/>
          </p:cNvSpPr>
          <p:nvPr>
            <p:ph idx="1"/>
          </p:nvPr>
        </p:nvSpPr>
        <p:spPr>
          <a:xfrm>
            <a:off x="1487488" y="2204864"/>
            <a:ext cx="10017124" cy="1656183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eaLnBrk="1" hangingPunct="1"/>
            <a:r>
              <a:rPr lang="cs-CZ" sz="2800" b="1" dirty="0" smtClean="0">
                <a:latin typeface="Calibri" panose="020F0502020204030204" pitchFamily="34" charset="0"/>
                <a:cs typeface="Times New Roman" pitchFamily="18" charset="0"/>
              </a:rPr>
              <a:t>Písemně informovat zástupce zaměstnanců 30 dnů předem</a:t>
            </a:r>
          </a:p>
          <a:p>
            <a:pPr eaLnBrk="1" hangingPunct="1"/>
            <a:r>
              <a:rPr lang="cs-CZ" sz="2800" b="1" dirty="0" smtClean="0">
                <a:latin typeface="Calibri" panose="020F0502020204030204" pitchFamily="34" charset="0"/>
                <a:cs typeface="Times New Roman" pitchFamily="18" charset="0"/>
              </a:rPr>
              <a:t>Projednat se zaměstnanci opatření k zmírnění dopadu</a:t>
            </a:r>
          </a:p>
          <a:p>
            <a:pPr eaLnBrk="1" hangingPunct="1"/>
            <a:r>
              <a:rPr lang="cs-CZ" sz="2800" b="1" dirty="0" smtClean="0">
                <a:latin typeface="Calibri" panose="020F0502020204030204" pitchFamily="34" charset="0"/>
                <a:cs typeface="Times New Roman" pitchFamily="18" charset="0"/>
              </a:rPr>
              <a:t>Písemně informovat příslušný úřad práce</a:t>
            </a:r>
          </a:p>
        </p:txBody>
      </p:sp>
      <p:grpSp>
        <p:nvGrpSpPr>
          <p:cNvPr id="6" name="Skupina 12"/>
          <p:cNvGrpSpPr>
            <a:grpSpLocks/>
          </p:cNvGrpSpPr>
          <p:nvPr/>
        </p:nvGrpSpPr>
        <p:grpSpPr bwMode="auto">
          <a:xfrm>
            <a:off x="0" y="0"/>
            <a:ext cx="842963" cy="6858000"/>
            <a:chOff x="-2" y="0"/>
            <a:chExt cx="843254" cy="6858002"/>
          </a:xfrm>
        </p:grpSpPr>
        <p:pic>
          <p:nvPicPr>
            <p:cNvPr id="7" name="Obrázek 1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-3087218" y="3087216"/>
              <a:ext cx="6858002" cy="6835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Obrázek 1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420888"/>
              <a:ext cx="843252" cy="1440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TextovéPole 1"/>
          <p:cNvSpPr txBox="1">
            <a:spLocks noChangeArrowheads="1"/>
          </p:cNvSpPr>
          <p:nvPr/>
        </p:nvSpPr>
        <p:spPr bwMode="auto">
          <a:xfrm>
            <a:off x="0" y="1464527"/>
            <a:ext cx="421482" cy="369332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altLang="cs-CZ" sz="1800" dirty="0">
                <a:latin typeface="Arial" panose="020B0604020202020204" pitchFamily="34" charset="0"/>
              </a:rPr>
              <a:t>5</a:t>
            </a:r>
            <a:r>
              <a:rPr lang="cs-CZ" altLang="cs-CZ" sz="1800" dirty="0" smtClean="0">
                <a:latin typeface="Arial" panose="020B0604020202020204" pitchFamily="34" charset="0"/>
              </a:rPr>
              <a:t>.</a:t>
            </a:r>
            <a:endParaRPr lang="cs-CZ" altLang="cs-CZ" sz="18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3042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2438169" y="1464527"/>
            <a:ext cx="8034796" cy="3017321"/>
          </a:xfrm>
          <a:solidFill>
            <a:schemeClr val="tx1"/>
          </a:solidFill>
          <a:ln>
            <a:solidFill>
              <a:schemeClr val="bg1"/>
            </a:solidFill>
            <a:miter lim="800000"/>
            <a:headEnd/>
            <a:tailEnd/>
          </a:ln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sz="2400" dirty="0">
                <a:solidFill>
                  <a:schemeClr val="bg1"/>
                </a:solidFill>
              </a:rPr>
              <a:t>Uchazečky o zaměstnání se zaměstnavatel ptal:</a:t>
            </a:r>
          </a:p>
          <a:p>
            <a:r>
              <a:rPr lang="cs-CZ" sz="2400" dirty="0" smtClean="0">
                <a:solidFill>
                  <a:schemeClr val="bg1"/>
                </a:solidFill>
              </a:rPr>
              <a:t> </a:t>
            </a:r>
            <a:r>
              <a:rPr lang="cs-CZ" sz="2400" dirty="0">
                <a:solidFill>
                  <a:schemeClr val="bg1"/>
                </a:solidFill>
              </a:rPr>
              <a:t>na její rodinný stav,</a:t>
            </a:r>
          </a:p>
          <a:p>
            <a:r>
              <a:rPr lang="cs-CZ" sz="2400" dirty="0" smtClean="0">
                <a:solidFill>
                  <a:schemeClr val="bg1"/>
                </a:solidFill>
              </a:rPr>
              <a:t> </a:t>
            </a:r>
            <a:r>
              <a:rPr lang="cs-CZ" sz="2400" dirty="0">
                <a:solidFill>
                  <a:schemeClr val="bg1"/>
                </a:solidFill>
              </a:rPr>
              <a:t>na počet dětí, jejich věk a nemocnost,</a:t>
            </a:r>
          </a:p>
          <a:p>
            <a:r>
              <a:rPr lang="cs-CZ" sz="2400" dirty="0" smtClean="0">
                <a:solidFill>
                  <a:schemeClr val="bg1"/>
                </a:solidFill>
              </a:rPr>
              <a:t>na </a:t>
            </a:r>
            <a:r>
              <a:rPr lang="cs-CZ" sz="2400" dirty="0">
                <a:solidFill>
                  <a:schemeClr val="bg1"/>
                </a:solidFill>
              </a:rPr>
              <a:t>to, zda hodlá mít další děti a v jakém časovém horizontu,</a:t>
            </a:r>
          </a:p>
          <a:p>
            <a:r>
              <a:rPr lang="cs-CZ" sz="2400" dirty="0" smtClean="0">
                <a:solidFill>
                  <a:schemeClr val="bg1"/>
                </a:solidFill>
              </a:rPr>
              <a:t>na </a:t>
            </a:r>
            <a:r>
              <a:rPr lang="cs-CZ" sz="2400" dirty="0">
                <a:solidFill>
                  <a:schemeClr val="bg1"/>
                </a:solidFill>
              </a:rPr>
              <a:t>povolání manžela a jeho výdělkové poměry,</a:t>
            </a:r>
          </a:p>
          <a:p>
            <a:r>
              <a:rPr lang="cs-CZ" sz="2400" dirty="0" smtClean="0">
                <a:solidFill>
                  <a:schemeClr val="bg1"/>
                </a:solidFill>
              </a:rPr>
              <a:t>na </a:t>
            </a:r>
            <a:r>
              <a:rPr lang="cs-CZ" sz="2400" dirty="0">
                <a:solidFill>
                  <a:schemeClr val="bg1"/>
                </a:solidFill>
              </a:rPr>
              <a:t>bezúhonnost uchazečky o zaměstnání,</a:t>
            </a:r>
          </a:p>
          <a:p>
            <a:r>
              <a:rPr lang="cs-CZ" sz="2400" dirty="0" smtClean="0">
                <a:solidFill>
                  <a:schemeClr val="bg1"/>
                </a:solidFill>
              </a:rPr>
              <a:t>koho </a:t>
            </a:r>
            <a:r>
              <a:rPr lang="cs-CZ" sz="2400" dirty="0">
                <a:solidFill>
                  <a:schemeClr val="bg1"/>
                </a:solidFill>
              </a:rPr>
              <a:t>bude volit uchazečka v příštích volbách,</a:t>
            </a:r>
          </a:p>
          <a:p>
            <a:r>
              <a:rPr lang="pl-PL" sz="2400" dirty="0" smtClean="0">
                <a:solidFill>
                  <a:schemeClr val="bg1"/>
                </a:solidFill>
              </a:rPr>
              <a:t>zda </a:t>
            </a:r>
            <a:r>
              <a:rPr lang="pl-PL" sz="2400" dirty="0">
                <a:solidFill>
                  <a:schemeClr val="bg1"/>
                </a:solidFill>
              </a:rPr>
              <a:t>by byla ochotna pracovat za 80 % mzdy mužů na srovnatelném místě.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bg1"/>
                </a:solidFill>
              </a:rPr>
              <a:t>Smí zaměstnavatel zjišťovat tyto údaje?</a:t>
            </a:r>
          </a:p>
        </p:txBody>
      </p:sp>
      <p:sp>
        <p:nvSpPr>
          <p:cNvPr id="4" name="Obdélník 3"/>
          <p:cNvSpPr/>
          <p:nvPr/>
        </p:nvSpPr>
        <p:spPr>
          <a:xfrm>
            <a:off x="3179763" y="673100"/>
            <a:ext cx="6551612" cy="5238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cs-CZ" sz="2800" b="1" dirty="0" smtClean="0"/>
              <a:t>Vznik pracovního poměru</a:t>
            </a:r>
            <a:endParaRPr lang="cs-CZ" sz="2800" b="1" dirty="0"/>
          </a:p>
        </p:txBody>
      </p:sp>
      <p:grpSp>
        <p:nvGrpSpPr>
          <p:cNvPr id="11268" name="Skupina 4"/>
          <p:cNvGrpSpPr>
            <a:grpSpLocks/>
          </p:cNvGrpSpPr>
          <p:nvPr/>
        </p:nvGrpSpPr>
        <p:grpSpPr bwMode="auto">
          <a:xfrm>
            <a:off x="0" y="0"/>
            <a:ext cx="842963" cy="6858000"/>
            <a:chOff x="-2" y="0"/>
            <a:chExt cx="843254" cy="6858002"/>
          </a:xfrm>
        </p:grpSpPr>
        <p:pic>
          <p:nvPicPr>
            <p:cNvPr id="11270" name="Obrázek 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-3087218" y="3087216"/>
              <a:ext cx="6858002" cy="6835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271" name="Obrázek 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420888"/>
              <a:ext cx="843252" cy="1440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269" name="TextovéPole 1"/>
          <p:cNvSpPr txBox="1">
            <a:spLocks noChangeArrowheads="1"/>
          </p:cNvSpPr>
          <p:nvPr/>
        </p:nvSpPr>
        <p:spPr bwMode="auto">
          <a:xfrm>
            <a:off x="0" y="1464527"/>
            <a:ext cx="421482" cy="369332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altLang="cs-CZ" sz="1800" dirty="0">
                <a:latin typeface="Arial" panose="020B0604020202020204" pitchFamily="34" charset="0"/>
              </a:rPr>
              <a:t>6</a:t>
            </a:r>
            <a:r>
              <a:rPr lang="cs-CZ" altLang="cs-CZ" sz="1800" dirty="0" smtClean="0">
                <a:latin typeface="Arial" panose="020B0604020202020204" pitchFamily="34" charset="0"/>
              </a:rPr>
              <a:t>.</a:t>
            </a:r>
            <a:endParaRPr lang="cs-CZ" altLang="cs-CZ" sz="1800" dirty="0">
              <a:latin typeface="Arial" panose="020B0604020202020204" pitchFamily="34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1477882" y="4944009"/>
            <a:ext cx="9955369" cy="156966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cs-CZ" sz="2400" dirty="0"/>
              <a:t>Zaměstnavatel smí vyžadovat v souvislosti s jednáním před vznikem pracovního</a:t>
            </a:r>
          </a:p>
          <a:p>
            <a:r>
              <a:rPr lang="cs-CZ" sz="2400" dirty="0"/>
              <a:t>poměru od fyzické osoby, která se u něj uchází o práci, nebo od jiných osob jen</a:t>
            </a:r>
          </a:p>
          <a:p>
            <a:r>
              <a:rPr lang="cs-CZ" sz="2400" dirty="0"/>
              <a:t>údaje, které bezprostředně souvisejí s uzavřením pracovní smlouvy (§ 30 odst. 2 ZP).</a:t>
            </a: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670872627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2438168" y="1916001"/>
            <a:ext cx="8034796" cy="1742312"/>
          </a:xfrm>
          <a:solidFill>
            <a:schemeClr val="tx1"/>
          </a:solidFill>
          <a:ln>
            <a:solidFill>
              <a:schemeClr val="bg1"/>
            </a:solidFill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>
                <a:solidFill>
                  <a:schemeClr val="bg1"/>
                </a:solidFill>
              </a:rPr>
              <a:t>Je zakázáno činit nabídky zaměstnání, které:</a:t>
            </a:r>
          </a:p>
          <a:p>
            <a:pPr marL="0" indent="0">
              <a:buNone/>
            </a:pPr>
            <a:r>
              <a:rPr lang="cs-CZ" sz="2000" dirty="0">
                <a:solidFill>
                  <a:schemeClr val="bg1"/>
                </a:solidFill>
              </a:rPr>
              <a:t>a) mají diskriminační charakter,</a:t>
            </a:r>
          </a:p>
          <a:p>
            <a:pPr marL="0" indent="0">
              <a:buNone/>
            </a:pPr>
            <a:r>
              <a:rPr lang="cs-CZ" sz="2000" dirty="0">
                <a:solidFill>
                  <a:schemeClr val="bg1"/>
                </a:solidFill>
              </a:rPr>
              <a:t>b) nejsou v souladu s pracovněprávními nebo služebními předpisy nebo</a:t>
            </a:r>
          </a:p>
          <a:p>
            <a:pPr marL="0" indent="0">
              <a:buNone/>
            </a:pPr>
            <a:r>
              <a:rPr lang="cs-CZ" sz="2000" dirty="0">
                <a:solidFill>
                  <a:schemeClr val="bg1"/>
                </a:solidFill>
              </a:rPr>
              <a:t>c) odporují dobrým mravům (§ 12 odst. 1 </a:t>
            </a:r>
            <a:r>
              <a:rPr lang="cs-CZ" sz="2000" dirty="0" err="1">
                <a:solidFill>
                  <a:schemeClr val="bg1"/>
                </a:solidFill>
              </a:rPr>
              <a:t>ZoZ</a:t>
            </a:r>
            <a:r>
              <a:rPr lang="cs-CZ" sz="2000" dirty="0" smtClean="0">
                <a:solidFill>
                  <a:schemeClr val="bg1"/>
                </a:solidFill>
              </a:rPr>
              <a:t>).</a:t>
            </a:r>
            <a:endParaRPr lang="cs-CZ" sz="2000" dirty="0">
              <a:solidFill>
                <a:schemeClr val="bg1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3179763" y="673100"/>
            <a:ext cx="6551612" cy="5238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cs-CZ" sz="2800" b="1" dirty="0" smtClean="0"/>
              <a:t>Vznik pracovního poměru</a:t>
            </a:r>
            <a:endParaRPr lang="cs-CZ" sz="2800" b="1" dirty="0"/>
          </a:p>
        </p:txBody>
      </p:sp>
      <p:grpSp>
        <p:nvGrpSpPr>
          <p:cNvPr id="11268" name="Skupina 4"/>
          <p:cNvGrpSpPr>
            <a:grpSpLocks/>
          </p:cNvGrpSpPr>
          <p:nvPr/>
        </p:nvGrpSpPr>
        <p:grpSpPr bwMode="auto">
          <a:xfrm>
            <a:off x="0" y="0"/>
            <a:ext cx="842963" cy="6858000"/>
            <a:chOff x="-2" y="0"/>
            <a:chExt cx="843254" cy="6858002"/>
          </a:xfrm>
        </p:grpSpPr>
        <p:pic>
          <p:nvPicPr>
            <p:cNvPr id="11270" name="Obrázek 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-3087218" y="3087216"/>
              <a:ext cx="6858002" cy="6835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271" name="Obrázek 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420888"/>
              <a:ext cx="843252" cy="1440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269" name="TextovéPole 1"/>
          <p:cNvSpPr txBox="1">
            <a:spLocks noChangeArrowheads="1"/>
          </p:cNvSpPr>
          <p:nvPr/>
        </p:nvSpPr>
        <p:spPr bwMode="auto">
          <a:xfrm>
            <a:off x="0" y="1464527"/>
            <a:ext cx="421482" cy="369332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altLang="cs-CZ" sz="1800" dirty="0" smtClean="0">
                <a:latin typeface="Arial" panose="020B0604020202020204" pitchFamily="34" charset="0"/>
              </a:rPr>
              <a:t>6.</a:t>
            </a:r>
            <a:endParaRPr lang="cs-CZ" altLang="cs-CZ" sz="1800" dirty="0">
              <a:latin typeface="Arial" panose="020B0604020202020204" pitchFamily="34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1477882" y="4377339"/>
            <a:ext cx="9955369" cy="1200329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cs-CZ" sz="2400" dirty="0" smtClean="0">
                <a:solidFill>
                  <a:schemeClr val="bg1"/>
                </a:solidFill>
              </a:rPr>
              <a:t>Zaměstnavatelé jsou povinni zajišťovat rovné zacházení se všemi fyzickými</a:t>
            </a:r>
          </a:p>
          <a:p>
            <a:r>
              <a:rPr lang="cs-CZ" sz="2400" dirty="0" smtClean="0">
                <a:solidFill>
                  <a:schemeClr val="bg1"/>
                </a:solidFill>
              </a:rPr>
              <a:t>osobami uplatňujícími právo na zaměstnání. Při uplatňování práva na </a:t>
            </a:r>
            <a:r>
              <a:rPr lang="cs-CZ" sz="2400" dirty="0" err="1" smtClean="0">
                <a:solidFill>
                  <a:schemeClr val="bg1"/>
                </a:solidFill>
              </a:rPr>
              <a:t>zaměstnáníje</a:t>
            </a:r>
            <a:r>
              <a:rPr lang="cs-CZ" sz="2400" dirty="0" smtClean="0">
                <a:solidFill>
                  <a:schemeClr val="bg1"/>
                </a:solidFill>
              </a:rPr>
              <a:t> zakázána jakákoliv diskriminace (§ 4 </a:t>
            </a:r>
            <a:r>
              <a:rPr lang="cs-CZ" sz="2400" dirty="0" err="1" smtClean="0">
                <a:solidFill>
                  <a:schemeClr val="bg1"/>
                </a:solidFill>
              </a:rPr>
              <a:t>ZoZ</a:t>
            </a:r>
            <a:r>
              <a:rPr lang="cs-CZ" sz="2400" dirty="0" smtClean="0">
                <a:solidFill>
                  <a:schemeClr val="bg1"/>
                </a:solidFill>
              </a:rPr>
              <a:t>).</a:t>
            </a:r>
            <a:endParaRPr lang="cs-CZ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05817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1127448" y="1905505"/>
            <a:ext cx="10873209" cy="415498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cs-CZ" sz="2400" b="1" dirty="0" smtClean="0">
                <a:latin typeface="Calibri" panose="020F0502020204030204" pitchFamily="34" charset="0"/>
                <a:cs typeface="Times New Roman" pitchFamily="18" charset="0"/>
              </a:rPr>
              <a:t>Diskriminace</a:t>
            </a:r>
            <a:r>
              <a:rPr lang="cs-CZ" sz="2400" dirty="0" smtClean="0">
                <a:latin typeface="Calibri" panose="020F0502020204030204" pitchFamily="34" charset="0"/>
                <a:cs typeface="Times New Roman" pitchFamily="18" charset="0"/>
              </a:rPr>
              <a:t> </a:t>
            </a:r>
          </a:p>
          <a:p>
            <a:r>
              <a:rPr lang="cs-CZ" sz="2400" dirty="0" smtClean="0">
                <a:latin typeface="Calibri" panose="020F0502020204030204" pitchFamily="34" charset="0"/>
                <a:cs typeface="Times New Roman" pitchFamily="18" charset="0"/>
              </a:rPr>
              <a:t>Rozlišování </a:t>
            </a:r>
            <a:r>
              <a:rPr lang="cs-CZ" sz="2400" dirty="0">
                <a:latin typeface="Calibri" panose="020F0502020204030204" pitchFamily="34" charset="0"/>
                <a:cs typeface="Times New Roman" pitchFamily="18" charset="0"/>
              </a:rPr>
              <a:t>či upřednostňování mezi mužem a ženou, různými rasami, etniky,  podle věku, zdravotního stavu, těhotenství atd.  Jakákoliv diskriminace je zakázána</a:t>
            </a:r>
          </a:p>
          <a:p>
            <a:pPr algn="ctr"/>
            <a:r>
              <a:rPr lang="cs-CZ" sz="2400" b="1" dirty="0">
                <a:latin typeface="Calibri" panose="020F0502020204030204" pitchFamily="34" charset="0"/>
                <a:cs typeface="Times New Roman" pitchFamily="18" charset="0"/>
              </a:rPr>
              <a:t>O</a:t>
            </a:r>
            <a:r>
              <a:rPr lang="cs-CZ" sz="2400" b="1" dirty="0" smtClean="0">
                <a:latin typeface="Calibri" panose="020F0502020204030204" pitchFamily="34" charset="0"/>
                <a:cs typeface="Times New Roman" pitchFamily="18" charset="0"/>
              </a:rPr>
              <a:t>btěžování</a:t>
            </a:r>
            <a:r>
              <a:rPr lang="cs-CZ" sz="2400" dirty="0" smtClean="0">
                <a:latin typeface="Calibri" panose="020F0502020204030204" pitchFamily="34" charset="0"/>
                <a:cs typeface="Times New Roman" pitchFamily="18" charset="0"/>
              </a:rPr>
              <a:t> </a:t>
            </a:r>
          </a:p>
          <a:p>
            <a:r>
              <a:rPr lang="cs-CZ" sz="2400" dirty="0" smtClean="0">
                <a:latin typeface="Calibri" panose="020F0502020204030204" pitchFamily="34" charset="0"/>
                <a:cs typeface="Times New Roman" pitchFamily="18" charset="0"/>
              </a:rPr>
              <a:t>Jednání</a:t>
            </a:r>
            <a:r>
              <a:rPr lang="cs-CZ" sz="2400" dirty="0">
                <a:latin typeface="Calibri" panose="020F0502020204030204" pitchFamily="34" charset="0"/>
                <a:cs typeface="Times New Roman" pitchFamily="18" charset="0"/>
              </a:rPr>
              <a:t>, které je oprávněně nevítané, nevhodné, urážlivé, šikanózní</a:t>
            </a:r>
            <a:endParaRPr lang="cs-CZ" sz="2400" b="1" dirty="0">
              <a:latin typeface="Calibri" panose="020F0502020204030204" pitchFamily="34" charset="0"/>
              <a:cs typeface="Times New Roman" pitchFamily="18" charset="0"/>
            </a:endParaRPr>
          </a:p>
          <a:p>
            <a:pPr algn="ctr"/>
            <a:r>
              <a:rPr lang="cs-CZ" sz="2400" b="1" dirty="0">
                <a:latin typeface="Calibri" panose="020F0502020204030204" pitchFamily="34" charset="0"/>
                <a:cs typeface="Times New Roman" pitchFamily="18" charset="0"/>
              </a:rPr>
              <a:t>M</a:t>
            </a:r>
            <a:r>
              <a:rPr lang="cs-CZ" sz="2400" b="1" dirty="0" smtClean="0">
                <a:latin typeface="Calibri" panose="020F0502020204030204" pitchFamily="34" charset="0"/>
                <a:cs typeface="Times New Roman" pitchFamily="18" charset="0"/>
              </a:rPr>
              <a:t>obbing</a:t>
            </a:r>
            <a:r>
              <a:rPr lang="cs-CZ" sz="2400" dirty="0" smtClean="0">
                <a:latin typeface="Calibri" panose="020F0502020204030204" pitchFamily="34" charset="0"/>
                <a:cs typeface="Times New Roman" pitchFamily="18" charset="0"/>
              </a:rPr>
              <a:t> </a:t>
            </a:r>
          </a:p>
          <a:p>
            <a:r>
              <a:rPr lang="cs-CZ" sz="2400" dirty="0" smtClean="0">
                <a:latin typeface="Calibri" panose="020F0502020204030204" pitchFamily="34" charset="0"/>
                <a:cs typeface="Times New Roman" pitchFamily="18" charset="0"/>
              </a:rPr>
              <a:t>Nejrůznější </a:t>
            </a:r>
            <a:r>
              <a:rPr lang="cs-CZ" sz="2400" dirty="0">
                <a:latin typeface="Calibri" panose="020F0502020204030204" pitchFamily="34" charset="0"/>
                <a:cs typeface="Times New Roman" pitchFamily="18" charset="0"/>
              </a:rPr>
              <a:t>formy znepříjemňování života na pracovišti, které se pravidelně vyskytují aspoň jednou týdně po dobu 6 měsíců</a:t>
            </a:r>
          </a:p>
          <a:p>
            <a:pPr lvl="1">
              <a:buFont typeface="Wingdings" pitchFamily="2" charset="2"/>
              <a:buChar char="v"/>
            </a:pPr>
            <a:r>
              <a:rPr lang="cs-CZ" sz="2400" dirty="0">
                <a:latin typeface="Calibri" panose="020F0502020204030204" pitchFamily="34" charset="0"/>
                <a:cs typeface="Times New Roman" pitchFamily="18" charset="0"/>
              </a:rPr>
              <a:t> psychický teror, který se nejčastěji vyskytuje mezi osobami stejného postavení </a:t>
            </a:r>
            <a:endParaRPr lang="cs-CZ" sz="2400" b="1" dirty="0">
              <a:latin typeface="Calibri" panose="020F0502020204030204" pitchFamily="34" charset="0"/>
              <a:cs typeface="Times New Roman" pitchFamily="18" charset="0"/>
            </a:endParaRPr>
          </a:p>
          <a:p>
            <a:pPr algn="ctr"/>
            <a:r>
              <a:rPr lang="cs-CZ" sz="2400" b="1" dirty="0" smtClean="0">
                <a:latin typeface="Calibri" panose="020F0502020204030204" pitchFamily="34" charset="0"/>
                <a:cs typeface="Times New Roman" pitchFamily="18" charset="0"/>
              </a:rPr>
              <a:t>Bossing</a:t>
            </a:r>
          </a:p>
          <a:p>
            <a:r>
              <a:rPr lang="cs-CZ" sz="2400" dirty="0" smtClean="0">
                <a:latin typeface="Calibri" panose="020F0502020204030204" pitchFamily="34" charset="0"/>
                <a:cs typeface="Times New Roman" pitchFamily="18" charset="0"/>
              </a:rPr>
              <a:t>Šikany </a:t>
            </a:r>
            <a:r>
              <a:rPr lang="cs-CZ" sz="2400" dirty="0">
                <a:latin typeface="Calibri" panose="020F0502020204030204" pitchFamily="34" charset="0"/>
                <a:cs typeface="Times New Roman" pitchFamily="18" charset="0"/>
              </a:rPr>
              <a:t>se dopouští nadřízený pracovník na svém podřízeném</a:t>
            </a:r>
          </a:p>
        </p:txBody>
      </p:sp>
      <p:grpSp>
        <p:nvGrpSpPr>
          <p:cNvPr id="5" name="Skupina 12"/>
          <p:cNvGrpSpPr>
            <a:grpSpLocks/>
          </p:cNvGrpSpPr>
          <p:nvPr/>
        </p:nvGrpSpPr>
        <p:grpSpPr bwMode="auto">
          <a:xfrm>
            <a:off x="0" y="0"/>
            <a:ext cx="842963" cy="6858000"/>
            <a:chOff x="-2" y="0"/>
            <a:chExt cx="843254" cy="6858002"/>
          </a:xfrm>
        </p:grpSpPr>
        <p:pic>
          <p:nvPicPr>
            <p:cNvPr id="6" name="Obrázek 1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-3087218" y="3087216"/>
              <a:ext cx="6858002" cy="6835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Obrázek 14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420888"/>
              <a:ext cx="843252" cy="1440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7" name="Obdélník 6"/>
          <p:cNvSpPr/>
          <p:nvPr/>
        </p:nvSpPr>
        <p:spPr>
          <a:xfrm>
            <a:off x="3047560" y="522315"/>
            <a:ext cx="6551612" cy="5238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cs-CZ" sz="2800" b="1" dirty="0" smtClean="0"/>
              <a:t>Pojmy diskriminace</a:t>
            </a:r>
            <a:endParaRPr lang="cs-CZ" sz="2800" b="1" dirty="0"/>
          </a:p>
        </p:txBody>
      </p:sp>
      <p:sp>
        <p:nvSpPr>
          <p:cNvPr id="10" name="TextovéPole 1"/>
          <p:cNvSpPr txBox="1">
            <a:spLocks noChangeArrowheads="1"/>
          </p:cNvSpPr>
          <p:nvPr/>
        </p:nvSpPr>
        <p:spPr bwMode="auto">
          <a:xfrm>
            <a:off x="0" y="1464527"/>
            <a:ext cx="421482" cy="369332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altLang="cs-CZ" sz="1800" dirty="0">
                <a:latin typeface="Arial" panose="020B0604020202020204" pitchFamily="34" charset="0"/>
              </a:rPr>
              <a:t>6</a:t>
            </a:r>
            <a:r>
              <a:rPr lang="cs-CZ" altLang="cs-CZ" sz="1800" dirty="0" smtClean="0">
                <a:latin typeface="Arial" panose="020B0604020202020204" pitchFamily="34" charset="0"/>
              </a:rPr>
              <a:t>.</a:t>
            </a:r>
            <a:endParaRPr lang="cs-CZ" altLang="cs-CZ" sz="18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0362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2438168" y="1916001"/>
            <a:ext cx="8034796" cy="1742312"/>
          </a:xfrm>
          <a:solidFill>
            <a:schemeClr val="tx1"/>
          </a:solidFill>
          <a:ln>
            <a:solidFill>
              <a:schemeClr val="bg1"/>
            </a:solidFill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>
                <a:solidFill>
                  <a:schemeClr val="bg1"/>
                </a:solidFill>
              </a:rPr>
              <a:t>Je zakázáno činit nabídky zaměstnání, které:</a:t>
            </a:r>
          </a:p>
          <a:p>
            <a:pPr marL="0" indent="0">
              <a:buNone/>
            </a:pPr>
            <a:r>
              <a:rPr lang="cs-CZ" sz="2000" dirty="0">
                <a:solidFill>
                  <a:schemeClr val="bg1"/>
                </a:solidFill>
              </a:rPr>
              <a:t>a) mají diskriminační charakter,</a:t>
            </a:r>
          </a:p>
          <a:p>
            <a:pPr marL="0" indent="0">
              <a:buNone/>
            </a:pPr>
            <a:r>
              <a:rPr lang="cs-CZ" sz="2000" dirty="0">
                <a:solidFill>
                  <a:schemeClr val="bg1"/>
                </a:solidFill>
              </a:rPr>
              <a:t>b) nejsou v souladu s pracovněprávními nebo služebními předpisy nebo</a:t>
            </a:r>
          </a:p>
          <a:p>
            <a:pPr marL="0" indent="0">
              <a:buNone/>
            </a:pPr>
            <a:r>
              <a:rPr lang="cs-CZ" sz="2000" dirty="0">
                <a:solidFill>
                  <a:schemeClr val="bg1"/>
                </a:solidFill>
              </a:rPr>
              <a:t>c) odporují dobrým mravům (§ 12 odst. 1 </a:t>
            </a:r>
            <a:r>
              <a:rPr lang="cs-CZ" sz="2000" dirty="0" err="1">
                <a:solidFill>
                  <a:schemeClr val="bg1"/>
                </a:solidFill>
              </a:rPr>
              <a:t>ZoZ</a:t>
            </a:r>
            <a:r>
              <a:rPr lang="cs-CZ" sz="2000" dirty="0" smtClean="0">
                <a:solidFill>
                  <a:schemeClr val="bg1"/>
                </a:solidFill>
              </a:rPr>
              <a:t>).</a:t>
            </a:r>
            <a:endParaRPr lang="cs-CZ" sz="2000" dirty="0">
              <a:solidFill>
                <a:schemeClr val="bg1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3179763" y="673100"/>
            <a:ext cx="6551612" cy="5238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cs-CZ" sz="2800" b="1" dirty="0" smtClean="0"/>
              <a:t>Vznik pracovního poměru</a:t>
            </a:r>
            <a:endParaRPr lang="cs-CZ" sz="2800" b="1" dirty="0"/>
          </a:p>
        </p:txBody>
      </p:sp>
      <p:grpSp>
        <p:nvGrpSpPr>
          <p:cNvPr id="11268" name="Skupina 4"/>
          <p:cNvGrpSpPr>
            <a:grpSpLocks/>
          </p:cNvGrpSpPr>
          <p:nvPr/>
        </p:nvGrpSpPr>
        <p:grpSpPr bwMode="auto">
          <a:xfrm>
            <a:off x="0" y="0"/>
            <a:ext cx="842963" cy="6858000"/>
            <a:chOff x="-2" y="0"/>
            <a:chExt cx="843254" cy="6858002"/>
          </a:xfrm>
        </p:grpSpPr>
        <p:pic>
          <p:nvPicPr>
            <p:cNvPr id="11270" name="Obrázek 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-3087218" y="3087216"/>
              <a:ext cx="6858002" cy="6835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271" name="Obrázek 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420888"/>
              <a:ext cx="843252" cy="1440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269" name="TextovéPole 1"/>
          <p:cNvSpPr txBox="1">
            <a:spLocks noChangeArrowheads="1"/>
          </p:cNvSpPr>
          <p:nvPr/>
        </p:nvSpPr>
        <p:spPr bwMode="auto">
          <a:xfrm>
            <a:off x="0" y="1464527"/>
            <a:ext cx="421482" cy="369332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altLang="cs-CZ" sz="1800" dirty="0">
                <a:latin typeface="Arial" panose="020B0604020202020204" pitchFamily="34" charset="0"/>
              </a:rPr>
              <a:t>7</a:t>
            </a:r>
            <a:r>
              <a:rPr lang="cs-CZ" altLang="cs-CZ" sz="1800" dirty="0" smtClean="0">
                <a:latin typeface="Arial" panose="020B0604020202020204" pitchFamily="34" charset="0"/>
              </a:rPr>
              <a:t>.</a:t>
            </a:r>
            <a:endParaRPr lang="cs-CZ" altLang="cs-CZ" sz="1800" dirty="0">
              <a:latin typeface="Arial" panose="020B0604020202020204" pitchFamily="34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1477882" y="4377339"/>
            <a:ext cx="9955369" cy="1200329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cs-CZ" sz="2400" dirty="0" smtClean="0">
                <a:solidFill>
                  <a:schemeClr val="bg1"/>
                </a:solidFill>
              </a:rPr>
              <a:t>Zaměstnavatelé jsou povinni zajišťovat rovné zacházení se všemi fyzickými</a:t>
            </a:r>
          </a:p>
          <a:p>
            <a:r>
              <a:rPr lang="cs-CZ" sz="2400" dirty="0" smtClean="0">
                <a:solidFill>
                  <a:schemeClr val="bg1"/>
                </a:solidFill>
              </a:rPr>
              <a:t>osobami uplatňujícími právo na zaměstnání. Při uplatňování práva na </a:t>
            </a:r>
            <a:r>
              <a:rPr lang="cs-CZ" sz="2400" dirty="0" smtClean="0">
                <a:solidFill>
                  <a:schemeClr val="bg1"/>
                </a:solidFill>
              </a:rPr>
              <a:t>zaměstnání je </a:t>
            </a:r>
            <a:r>
              <a:rPr lang="cs-CZ" sz="2400" dirty="0" smtClean="0">
                <a:solidFill>
                  <a:schemeClr val="bg1"/>
                </a:solidFill>
              </a:rPr>
              <a:t>zakázána jakákoliv diskriminace (§ 4 </a:t>
            </a:r>
            <a:r>
              <a:rPr lang="cs-CZ" sz="2400" dirty="0" err="1" smtClean="0">
                <a:solidFill>
                  <a:schemeClr val="bg1"/>
                </a:solidFill>
              </a:rPr>
              <a:t>ZoZ</a:t>
            </a:r>
            <a:r>
              <a:rPr lang="cs-CZ" sz="2400" dirty="0" smtClean="0">
                <a:solidFill>
                  <a:schemeClr val="bg1"/>
                </a:solidFill>
              </a:rPr>
              <a:t>).</a:t>
            </a:r>
            <a:endParaRPr lang="cs-CZ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261141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36104" y="3140967"/>
            <a:ext cx="11136560" cy="2064913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400" b="1" dirty="0" smtClean="0">
                <a:latin typeface="Calibri" panose="020F0502020204030204" pitchFamily="34" charset="0"/>
                <a:cs typeface="Times New Roman" pitchFamily="18" charset="0"/>
              </a:rPr>
              <a:t>Příklad </a:t>
            </a:r>
            <a:r>
              <a:rPr lang="cs-CZ" sz="2400" b="1" dirty="0" smtClean="0">
                <a:latin typeface="Calibri" panose="020F0502020204030204" pitchFamily="34" charset="0"/>
                <a:cs typeface="Times New Roman" pitchFamily="18" charset="0"/>
              </a:rPr>
              <a:t>1: pracovní smlouva, ve které by se  zaměstnankyně </a:t>
            </a:r>
            <a:r>
              <a:rPr lang="cs-CZ" sz="2400" dirty="0" smtClean="0">
                <a:latin typeface="Calibri" panose="020F0502020204030204" pitchFamily="34" charset="0"/>
                <a:cs typeface="Times New Roman" pitchFamily="18" charset="0"/>
              </a:rPr>
              <a:t>zavázala k poskytování sexuálních služeb, je v rozporu s dobrými mravy..  </a:t>
            </a:r>
            <a:r>
              <a:rPr lang="cs-CZ" sz="2400" b="1" dirty="0" smtClean="0">
                <a:latin typeface="Calibri" panose="020F0502020204030204" pitchFamily="34" charset="0"/>
                <a:cs typeface="Times New Roman" pitchFamily="18" charset="0"/>
              </a:rPr>
              <a:t>Proč?</a:t>
            </a:r>
            <a:endParaRPr lang="cs-CZ" sz="2400" dirty="0" smtClean="0">
              <a:latin typeface="Calibri" panose="020F0502020204030204" pitchFamily="34" charset="0"/>
              <a:cs typeface="Times New Roman" pitchFamily="18" charset="0"/>
            </a:endParaRPr>
          </a:p>
          <a:p>
            <a:pPr>
              <a:buNone/>
            </a:pPr>
            <a:r>
              <a:rPr lang="cs-CZ" sz="2400" b="1" dirty="0" smtClean="0">
                <a:latin typeface="Calibri" panose="020F0502020204030204" pitchFamily="34" charset="0"/>
                <a:cs typeface="Times New Roman" pitchFamily="18" charset="0"/>
              </a:rPr>
              <a:t>	Příklad </a:t>
            </a:r>
            <a:r>
              <a:rPr lang="cs-CZ" sz="2400" b="1" dirty="0" smtClean="0">
                <a:latin typeface="Calibri" panose="020F0502020204030204" pitchFamily="34" charset="0"/>
                <a:cs typeface="Times New Roman" pitchFamily="18" charset="0"/>
              </a:rPr>
              <a:t>2: ujednání v pracovní smlouvě, kdy zaměstnavatel požaduje, </a:t>
            </a:r>
            <a:r>
              <a:rPr lang="cs-CZ" sz="2400" dirty="0" smtClean="0">
                <a:latin typeface="Calibri" panose="020F0502020204030204" pitchFamily="34" charset="0"/>
                <a:cs typeface="Times New Roman" pitchFamily="18" charset="0"/>
              </a:rPr>
              <a:t>aby pracovní stůl zaměstnance byl uklizen určitým způsobem, je šikanou, tudíž v rozporu s dobrými mravy. _</a:t>
            </a:r>
            <a:r>
              <a:rPr lang="cs-CZ" sz="2400" b="1" dirty="0" smtClean="0">
                <a:latin typeface="Calibri" panose="020F0502020204030204" pitchFamily="34" charset="0"/>
                <a:cs typeface="Times New Roman" pitchFamily="18" charset="0"/>
              </a:rPr>
              <a:t>Proč?</a:t>
            </a:r>
            <a:endParaRPr lang="cs-CZ" sz="2400" dirty="0">
              <a:latin typeface="Calibri" panose="020F0502020204030204" pitchFamily="34" charset="0"/>
              <a:cs typeface="Times New Roman" pitchFamily="18" charset="0"/>
            </a:endParaRPr>
          </a:p>
        </p:txBody>
      </p:sp>
      <p:grpSp>
        <p:nvGrpSpPr>
          <p:cNvPr id="4" name="Skupina 12"/>
          <p:cNvGrpSpPr>
            <a:grpSpLocks/>
          </p:cNvGrpSpPr>
          <p:nvPr/>
        </p:nvGrpSpPr>
        <p:grpSpPr bwMode="auto">
          <a:xfrm>
            <a:off x="0" y="0"/>
            <a:ext cx="842963" cy="6858000"/>
            <a:chOff x="-2" y="0"/>
            <a:chExt cx="843254" cy="6858002"/>
          </a:xfrm>
        </p:grpSpPr>
        <p:pic>
          <p:nvPicPr>
            <p:cNvPr id="5" name="Obrázek 1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-3087218" y="3087216"/>
              <a:ext cx="6858002" cy="6835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Obrázek 1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420888"/>
              <a:ext cx="843252" cy="1440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7" name="Obdélník 6"/>
          <p:cNvSpPr/>
          <p:nvPr/>
        </p:nvSpPr>
        <p:spPr>
          <a:xfrm>
            <a:off x="895811" y="1656546"/>
            <a:ext cx="11176853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>
              <a:buNone/>
            </a:pPr>
            <a:r>
              <a:rPr lang="cs-CZ" sz="2800" b="1" dirty="0">
                <a:latin typeface="Calibri" panose="020F0502020204030204" pitchFamily="34" charset="0"/>
                <a:cs typeface="Times New Roman" pitchFamily="18" charset="0"/>
              </a:rPr>
              <a:t>Dobré mravy – umožňují pružně reagovat na vývoj společenských poměrů.</a:t>
            </a:r>
          </a:p>
        </p:txBody>
      </p:sp>
      <p:sp>
        <p:nvSpPr>
          <p:cNvPr id="8" name="TextovéPole 1"/>
          <p:cNvSpPr txBox="1">
            <a:spLocks noChangeArrowheads="1"/>
          </p:cNvSpPr>
          <p:nvPr/>
        </p:nvSpPr>
        <p:spPr bwMode="auto">
          <a:xfrm>
            <a:off x="0" y="1464527"/>
            <a:ext cx="421482" cy="369332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altLang="cs-CZ" sz="1800" dirty="0">
                <a:latin typeface="Arial" panose="020B0604020202020204" pitchFamily="34" charset="0"/>
              </a:rPr>
              <a:t>7</a:t>
            </a:r>
            <a:r>
              <a:rPr lang="cs-CZ" altLang="cs-CZ" sz="1800" dirty="0" smtClean="0">
                <a:latin typeface="Arial" panose="020B0604020202020204" pitchFamily="34" charset="0"/>
              </a:rPr>
              <a:t>.</a:t>
            </a:r>
            <a:endParaRPr lang="cs-CZ" altLang="cs-CZ" sz="1800" dirty="0">
              <a:latin typeface="Arial" panose="020B0604020202020204" pitchFamily="34" charset="0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3208431" y="357943"/>
            <a:ext cx="6551612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pl-PL" sz="2800" b="1" dirty="0">
                <a:solidFill>
                  <a:schemeClr val="tx1"/>
                </a:solidFill>
              </a:rPr>
              <a:t>Co jsou to dobré mravy ?</a:t>
            </a:r>
            <a:endParaRPr lang="cs-CZ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7835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778746" y="548680"/>
            <a:ext cx="6563072" cy="86360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eaLnBrk="1" hangingPunct="1"/>
            <a:r>
              <a:rPr lang="cs-CZ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DOHODA O PROVEDENÍ PRÁCE</a:t>
            </a:r>
            <a:endParaRPr lang="fr-FR" sz="3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1415480" y="1874727"/>
            <a:ext cx="10297144" cy="2308324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cs-CZ" sz="2400" dirty="0" smtClean="0">
                <a:latin typeface="Calibri" panose="020F0502020204030204" pitchFamily="34" charset="0"/>
                <a:cs typeface="Times New Roman" pitchFamily="18" charset="0"/>
              </a:rPr>
              <a:t>Konkrétní </a:t>
            </a:r>
            <a:r>
              <a:rPr lang="cs-CZ" sz="2400" dirty="0">
                <a:latin typeface="Calibri" panose="020F0502020204030204" pitchFamily="34" charset="0"/>
                <a:cs typeface="Times New Roman" pitchFamily="18" charset="0"/>
              </a:rPr>
              <a:t>úkol nebo na opakující se činnost</a:t>
            </a:r>
          </a:p>
          <a:p>
            <a:endParaRPr lang="cs-CZ" sz="2400" dirty="0">
              <a:latin typeface="Calibri" panose="020F0502020204030204" pitchFamily="34" charset="0"/>
              <a:cs typeface="Times New Roman" pitchFamily="18" charset="0"/>
            </a:endParaRPr>
          </a:p>
          <a:p>
            <a:r>
              <a:rPr lang="cs-CZ" sz="2400" dirty="0" smtClean="0">
                <a:latin typeface="Calibri" panose="020F0502020204030204" pitchFamily="34" charset="0"/>
                <a:cs typeface="Times New Roman" pitchFamily="18" charset="0"/>
              </a:rPr>
              <a:t>Maximálně 300</a:t>
            </a:r>
            <a:r>
              <a:rPr lang="cs-CZ" sz="2400" dirty="0">
                <a:latin typeface="Calibri" panose="020F0502020204030204" pitchFamily="34" charset="0"/>
                <a:cs typeface="Times New Roman" pitchFamily="18" charset="0"/>
              </a:rPr>
              <a:t> hodin v kalendářním roce a pro jednoho zaměstnavatele</a:t>
            </a:r>
          </a:p>
          <a:p>
            <a:pPr>
              <a:buFont typeface="Wingdings" pitchFamily="2" charset="2"/>
              <a:buChar char="v"/>
            </a:pPr>
            <a:endParaRPr lang="cs-CZ" sz="2400" dirty="0">
              <a:latin typeface="Calibri" panose="020F0502020204030204" pitchFamily="34" charset="0"/>
              <a:cs typeface="Times New Roman" pitchFamily="18" charset="0"/>
            </a:endParaRPr>
          </a:p>
          <a:p>
            <a:r>
              <a:rPr lang="cs-CZ" sz="2400" dirty="0" smtClean="0">
                <a:latin typeface="Calibri" panose="020F0502020204030204" pitchFamily="34" charset="0"/>
                <a:cs typeface="Times New Roman" pitchFamily="18" charset="0"/>
              </a:rPr>
              <a:t>Platí </a:t>
            </a:r>
            <a:r>
              <a:rPr lang="cs-CZ" sz="2400" dirty="0">
                <a:latin typeface="Calibri" panose="020F0502020204030204" pitchFamily="34" charset="0"/>
                <a:cs typeface="Times New Roman" pitchFamily="18" charset="0"/>
              </a:rPr>
              <a:t>povinnost platit nemocenské, důchodové a zdravotní pojištění, pokud měsíční odměna přesahuje 10.000,- Kč. </a:t>
            </a:r>
          </a:p>
        </p:txBody>
      </p:sp>
      <p:sp>
        <p:nvSpPr>
          <p:cNvPr id="7" name="Zástupný symbol pro datum 5"/>
          <p:cNvSpPr txBox="1">
            <a:spLocks/>
          </p:cNvSpPr>
          <p:nvPr/>
        </p:nvSpPr>
        <p:spPr bwMode="auto">
          <a:xfrm>
            <a:off x="1981201" y="6421438"/>
            <a:ext cx="69945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r>
              <a:rPr lang="cs-CZ" sz="1600" spc="300" dirty="0">
                <a:solidFill>
                  <a:schemeClr val="bg1"/>
                </a:solidFill>
                <a:cs typeface="Calibri" pitchFamily="34" charset="0"/>
              </a:rPr>
              <a:t>JUDr. Simona Corradiniová, advokátka</a:t>
            </a:r>
          </a:p>
        </p:txBody>
      </p:sp>
      <p:sp>
        <p:nvSpPr>
          <p:cNvPr id="2" name="Obdélník 1"/>
          <p:cNvSpPr/>
          <p:nvPr/>
        </p:nvSpPr>
        <p:spPr>
          <a:xfrm>
            <a:off x="1055440" y="5467331"/>
            <a:ext cx="10657183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Rozsah práce nepřekračuje polovinu stanovené týdenní pracovní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doby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" name="Skupina 12"/>
          <p:cNvGrpSpPr>
            <a:grpSpLocks/>
          </p:cNvGrpSpPr>
          <p:nvPr/>
        </p:nvGrpSpPr>
        <p:grpSpPr bwMode="auto">
          <a:xfrm>
            <a:off x="0" y="0"/>
            <a:ext cx="842963" cy="6858000"/>
            <a:chOff x="-2" y="0"/>
            <a:chExt cx="843254" cy="6858002"/>
          </a:xfrm>
        </p:grpSpPr>
        <p:pic>
          <p:nvPicPr>
            <p:cNvPr id="11" name="Obrázek 1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-3087218" y="3087216"/>
              <a:ext cx="6858002" cy="6835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Obrázek 14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420888"/>
              <a:ext cx="843252" cy="1440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TextovéPole 1"/>
          <p:cNvSpPr txBox="1">
            <a:spLocks noChangeArrowheads="1"/>
          </p:cNvSpPr>
          <p:nvPr/>
        </p:nvSpPr>
        <p:spPr bwMode="auto">
          <a:xfrm>
            <a:off x="0" y="1464527"/>
            <a:ext cx="421482" cy="369332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altLang="cs-CZ" sz="1800" dirty="0">
                <a:latin typeface="Arial" panose="020B0604020202020204" pitchFamily="34" charset="0"/>
              </a:rPr>
              <a:t>8</a:t>
            </a:r>
            <a:r>
              <a:rPr lang="cs-CZ" altLang="cs-CZ" sz="1800" dirty="0" smtClean="0">
                <a:latin typeface="Arial" panose="020B0604020202020204" pitchFamily="34" charset="0"/>
              </a:rPr>
              <a:t>.</a:t>
            </a:r>
            <a:endParaRPr lang="cs-CZ" altLang="cs-CZ" sz="18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804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nimBg="1"/>
      <p:bldP spid="8" grpId="0" build="p" animBg="1"/>
      <p:bldP spid="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631504" y="620713"/>
            <a:ext cx="8684473" cy="720056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eaLnBrk="1" hangingPunct="1"/>
            <a:r>
              <a:rPr lang="cs-CZ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DOHODY O PRACÍCH KONANÝCH MIMO PRACOVNÍ POMĚR</a:t>
            </a:r>
            <a:endParaRPr lang="fr-FR" sz="2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1146220" y="2079625"/>
            <a:ext cx="10599312" cy="193899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cs-CZ" sz="2400" dirty="0" smtClean="0">
                <a:latin typeface="Calibri" panose="020F0502020204030204" pitchFamily="34" charset="0"/>
                <a:cs typeface="Times New Roman" pitchFamily="18" charset="0"/>
              </a:rPr>
              <a:t>Dohoda o </a:t>
            </a:r>
            <a:r>
              <a:rPr lang="cs-CZ" sz="2400" dirty="0">
                <a:latin typeface="Calibri" panose="020F0502020204030204" pitchFamily="34" charset="0"/>
                <a:cs typeface="Times New Roman" pitchFamily="18" charset="0"/>
              </a:rPr>
              <a:t>pracích konaných mimo pracovní poměr (dohoda o provedení práce, dohoda o pracovní činnosti)</a:t>
            </a:r>
          </a:p>
          <a:p>
            <a:r>
              <a:rPr lang="cs-CZ" sz="2400" dirty="0">
                <a:latin typeface="Calibri" panose="020F0502020204030204" pitchFamily="34" charset="0"/>
                <a:cs typeface="Times New Roman" pitchFamily="18" charset="0"/>
              </a:rPr>
              <a:t> </a:t>
            </a:r>
          </a:p>
          <a:p>
            <a:r>
              <a:rPr lang="cs-CZ" sz="2400" dirty="0" smtClean="0">
                <a:latin typeface="Calibri" panose="020F0502020204030204" pitchFamily="34" charset="0"/>
                <a:cs typeface="Times New Roman" pitchFamily="18" charset="0"/>
              </a:rPr>
              <a:t>Dohody </a:t>
            </a:r>
            <a:r>
              <a:rPr lang="cs-CZ" sz="2400" dirty="0">
                <a:latin typeface="Calibri" panose="020F0502020204030204" pitchFamily="34" charset="0"/>
                <a:cs typeface="Times New Roman" pitchFamily="18" charset="0"/>
              </a:rPr>
              <a:t>mají doplňkový charakter v porovnání s hlavním pracovním poměrem, mají omezenou dobu trvání, Jsou omezeny rozsahem vykonávané práce apod. </a:t>
            </a:r>
          </a:p>
        </p:txBody>
      </p:sp>
      <p:pic>
        <p:nvPicPr>
          <p:cNvPr id="4" name="Obrázek 3" descr="práce mimo pp.jpg"/>
          <p:cNvPicPr>
            <a:picLocks noChangeAspect="1"/>
          </p:cNvPicPr>
          <p:nvPr/>
        </p:nvPicPr>
        <p:blipFill rotWithShape="1">
          <a:blip r:embed="rId3" cstate="print"/>
          <a:srcRect r="6646" b="8844"/>
          <a:stretch/>
        </p:blipFill>
        <p:spPr>
          <a:xfrm>
            <a:off x="4798925" y="4581128"/>
            <a:ext cx="3097275" cy="1944216"/>
          </a:xfrm>
          <a:prstGeom prst="rect">
            <a:avLst/>
          </a:prstGeom>
        </p:spPr>
      </p:pic>
      <p:grpSp>
        <p:nvGrpSpPr>
          <p:cNvPr id="5" name="Skupina 12"/>
          <p:cNvGrpSpPr>
            <a:grpSpLocks/>
          </p:cNvGrpSpPr>
          <p:nvPr/>
        </p:nvGrpSpPr>
        <p:grpSpPr bwMode="auto">
          <a:xfrm>
            <a:off x="0" y="0"/>
            <a:ext cx="842963" cy="6858000"/>
            <a:chOff x="-2" y="0"/>
            <a:chExt cx="843254" cy="6858002"/>
          </a:xfrm>
        </p:grpSpPr>
        <p:pic>
          <p:nvPicPr>
            <p:cNvPr id="6" name="Obrázek 13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-3087218" y="3087216"/>
              <a:ext cx="6858002" cy="6835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Obrázek 14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420888"/>
              <a:ext cx="843252" cy="1440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TextovéPole 1"/>
          <p:cNvSpPr txBox="1">
            <a:spLocks noChangeArrowheads="1"/>
          </p:cNvSpPr>
          <p:nvPr/>
        </p:nvSpPr>
        <p:spPr bwMode="auto">
          <a:xfrm>
            <a:off x="0" y="1464527"/>
            <a:ext cx="421482" cy="369332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altLang="cs-CZ" sz="1800" dirty="0">
                <a:latin typeface="Arial" panose="020B0604020202020204" pitchFamily="34" charset="0"/>
              </a:rPr>
              <a:t>9</a:t>
            </a:r>
            <a:r>
              <a:rPr lang="cs-CZ" altLang="cs-CZ" sz="1800" dirty="0" smtClean="0">
                <a:latin typeface="Arial" panose="020B0604020202020204" pitchFamily="34" charset="0"/>
              </a:rPr>
              <a:t>.</a:t>
            </a:r>
            <a:endParaRPr lang="cs-CZ" altLang="cs-CZ" sz="18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1848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nimBg="1"/>
      <p:bldP spid="8" grpId="0" build="p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1184856" y="1916001"/>
            <a:ext cx="10406130" cy="1496900"/>
          </a:xfrm>
          <a:solidFill>
            <a:schemeClr val="tx1"/>
          </a:solidFill>
          <a:ln>
            <a:solidFill>
              <a:schemeClr val="bg1"/>
            </a:solidFill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>
                <a:solidFill>
                  <a:schemeClr val="bg1"/>
                </a:solidFill>
              </a:rPr>
              <a:t>HŮRKA, P. a kol. Pracovní právo v bodech s příklady. 3., </a:t>
            </a:r>
            <a:r>
              <a:rPr lang="cs-CZ" sz="2000" dirty="0" smtClean="0">
                <a:solidFill>
                  <a:schemeClr val="bg1"/>
                </a:solidFill>
              </a:rPr>
              <a:t>aktualizované vydání</a:t>
            </a:r>
            <a:r>
              <a:rPr lang="cs-CZ" sz="2000" dirty="0">
                <a:solidFill>
                  <a:schemeClr val="bg1"/>
                </a:solidFill>
              </a:rPr>
              <a:t>. Praha: Wolters Kluwer ČR, 2012. 144 </a:t>
            </a:r>
            <a:r>
              <a:rPr lang="cs-CZ" sz="2000" dirty="0" smtClean="0">
                <a:solidFill>
                  <a:schemeClr val="bg1"/>
                </a:solidFill>
              </a:rPr>
              <a:t>s.</a:t>
            </a:r>
          </a:p>
          <a:p>
            <a:pPr marL="0" indent="0">
              <a:buNone/>
            </a:pPr>
            <a:r>
              <a:rPr lang="cs-CZ" altLang="cs-CZ" sz="2000" dirty="0" smtClean="0">
                <a:solidFill>
                  <a:schemeClr val="bg1"/>
                </a:solidFill>
              </a:rPr>
              <a:t>Corradiniová, S.  ZÁKLADY </a:t>
            </a:r>
            <a:r>
              <a:rPr lang="cs-CZ" altLang="cs-CZ" sz="2000" dirty="0">
                <a:solidFill>
                  <a:schemeClr val="bg1"/>
                </a:solidFill>
              </a:rPr>
              <a:t>PRÁVNÍ GRAMOTNOSTI II</a:t>
            </a:r>
            <a:r>
              <a:rPr lang="cs-CZ" altLang="cs-CZ" sz="2000" dirty="0" smtClean="0">
                <a:solidFill>
                  <a:schemeClr val="bg1"/>
                </a:solidFill>
              </a:rPr>
              <a:t>.. 2015. </a:t>
            </a:r>
            <a:r>
              <a:rPr lang="cs-CZ" altLang="cs-CZ" sz="2000" dirty="0">
                <a:solidFill>
                  <a:schemeClr val="bg1"/>
                </a:solidFill>
              </a:rPr>
              <a:t>Dostupné z: https://www.google.cz/#</a:t>
            </a:r>
            <a:r>
              <a:rPr lang="cs-CZ" altLang="cs-CZ" sz="2000" dirty="0" smtClean="0">
                <a:solidFill>
                  <a:schemeClr val="bg1"/>
                </a:solidFill>
              </a:rPr>
              <a:t>q=p%C5%99%C3%ADklady+z+pracovn%C3%ADho+pr%C3%A1va+ppt</a:t>
            </a:r>
            <a:endParaRPr lang="cs-CZ" altLang="cs-CZ" sz="1400" dirty="0">
              <a:solidFill>
                <a:schemeClr val="bg1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3179763" y="673100"/>
            <a:ext cx="6551612" cy="5238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cs-CZ" sz="2800" b="1" dirty="0" smtClean="0"/>
              <a:t>Zdroje:</a:t>
            </a:r>
            <a:endParaRPr lang="cs-CZ" sz="2800" b="1" dirty="0"/>
          </a:p>
        </p:txBody>
      </p:sp>
      <p:grpSp>
        <p:nvGrpSpPr>
          <p:cNvPr id="11268" name="Skupina 4"/>
          <p:cNvGrpSpPr>
            <a:grpSpLocks/>
          </p:cNvGrpSpPr>
          <p:nvPr/>
        </p:nvGrpSpPr>
        <p:grpSpPr bwMode="auto">
          <a:xfrm>
            <a:off x="0" y="0"/>
            <a:ext cx="842963" cy="6858000"/>
            <a:chOff x="-2" y="0"/>
            <a:chExt cx="843254" cy="6858002"/>
          </a:xfrm>
        </p:grpSpPr>
        <p:pic>
          <p:nvPicPr>
            <p:cNvPr id="11270" name="Obrázek 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-3087218" y="3087216"/>
              <a:ext cx="6858002" cy="6835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271" name="Obrázek 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420888"/>
              <a:ext cx="843252" cy="1440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06062809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1200150" y="2851151"/>
            <a:ext cx="10512425" cy="1186278"/>
          </a:xfrm>
          <a:solidFill>
            <a:schemeClr val="tx1"/>
          </a:solidFill>
          <a:ln>
            <a:solidFill>
              <a:schemeClr val="bg1"/>
            </a:solidFill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 smtClean="0">
                <a:solidFill>
                  <a:schemeClr val="bg1"/>
                </a:solidFill>
              </a:rPr>
              <a:t>	Zaměstnavatel </a:t>
            </a:r>
            <a:r>
              <a:rPr lang="cs-CZ" sz="2400" dirty="0">
                <a:solidFill>
                  <a:schemeClr val="bg1"/>
                </a:solidFill>
              </a:rPr>
              <a:t>se dne 15. 4. sešel s 15letým žákem středního odborného </a:t>
            </a:r>
            <a:r>
              <a:rPr lang="cs-CZ" sz="2400" dirty="0" smtClean="0">
                <a:solidFill>
                  <a:schemeClr val="bg1"/>
                </a:solidFill>
              </a:rPr>
              <a:t>učiliště, který </a:t>
            </a:r>
            <a:r>
              <a:rPr lang="cs-CZ" sz="2400" dirty="0">
                <a:solidFill>
                  <a:schemeClr val="bg1"/>
                </a:solidFill>
              </a:rPr>
              <a:t>dne 30. 6. téhož roku ukončí povinnou školní docházku, za účelem </a:t>
            </a:r>
            <a:r>
              <a:rPr lang="cs-CZ" sz="2400" dirty="0" smtClean="0">
                <a:solidFill>
                  <a:schemeClr val="bg1"/>
                </a:solidFill>
              </a:rPr>
              <a:t>uzavření pracovního </a:t>
            </a:r>
            <a:r>
              <a:rPr lang="cs-CZ" sz="2400" dirty="0">
                <a:solidFill>
                  <a:schemeClr val="bg1"/>
                </a:solidFill>
              </a:rPr>
              <a:t>poměru</a:t>
            </a:r>
            <a:r>
              <a:rPr lang="cs-CZ" sz="2400" dirty="0" smtClean="0">
                <a:solidFill>
                  <a:schemeClr val="bg1"/>
                </a:solidFill>
              </a:rPr>
              <a:t>.</a:t>
            </a:r>
            <a:endParaRPr lang="cs-CZ" sz="2400" dirty="0">
              <a:solidFill>
                <a:schemeClr val="bg1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3179763" y="673100"/>
            <a:ext cx="6551612" cy="5238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cs-CZ" sz="2800" b="1" dirty="0" smtClean="0"/>
              <a:t>Zaměstnavatel x zaměstnanec</a:t>
            </a:r>
            <a:endParaRPr lang="cs-CZ" sz="2800" b="1" dirty="0"/>
          </a:p>
        </p:txBody>
      </p:sp>
      <p:grpSp>
        <p:nvGrpSpPr>
          <p:cNvPr id="11268" name="Skupina 4"/>
          <p:cNvGrpSpPr>
            <a:grpSpLocks/>
          </p:cNvGrpSpPr>
          <p:nvPr/>
        </p:nvGrpSpPr>
        <p:grpSpPr bwMode="auto">
          <a:xfrm>
            <a:off x="0" y="0"/>
            <a:ext cx="842963" cy="6858000"/>
            <a:chOff x="-2" y="0"/>
            <a:chExt cx="843254" cy="6858002"/>
          </a:xfrm>
        </p:grpSpPr>
        <p:pic>
          <p:nvPicPr>
            <p:cNvPr id="11270" name="Obrázek 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-3087218" y="3087216"/>
              <a:ext cx="6858002" cy="6835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271" name="Obrázek 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420888"/>
              <a:ext cx="843252" cy="1440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269" name="TextovéPole 1"/>
          <p:cNvSpPr txBox="1">
            <a:spLocks noChangeArrowheads="1"/>
          </p:cNvSpPr>
          <p:nvPr/>
        </p:nvSpPr>
        <p:spPr bwMode="auto">
          <a:xfrm>
            <a:off x="0" y="1464527"/>
            <a:ext cx="421482" cy="369332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altLang="cs-CZ" sz="1800" dirty="0" smtClean="0">
                <a:latin typeface="Arial" panose="020B0604020202020204" pitchFamily="34" charset="0"/>
              </a:rPr>
              <a:t>1.</a:t>
            </a:r>
            <a:endParaRPr lang="cs-CZ" altLang="cs-CZ" sz="1800" dirty="0">
              <a:latin typeface="Arial" panose="020B0604020202020204" pitchFamily="34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3407568" y="4826449"/>
            <a:ext cx="6538289" cy="1200329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cs-CZ" sz="2400" b="1" dirty="0" smtClean="0">
                <a:solidFill>
                  <a:schemeClr val="bg1"/>
                </a:solidFill>
              </a:rPr>
              <a:t>Pracovní smlouva může být uzavřena již od 15. 4., nicméně den nástupu do práce může být sjednán až po 30. 6., po ukončení povinné školní docházky.</a:t>
            </a:r>
            <a:endParaRPr lang="cs-CZ" altLang="cs-CZ" sz="24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1616213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1200150" y="2851151"/>
            <a:ext cx="10512425" cy="539163"/>
          </a:xfrm>
          <a:solidFill>
            <a:schemeClr val="tx1"/>
          </a:solidFill>
          <a:ln>
            <a:solidFill>
              <a:schemeClr val="bg1"/>
            </a:solidFill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400" dirty="0" smtClean="0">
                <a:solidFill>
                  <a:schemeClr val="bg1"/>
                </a:solidFill>
              </a:rPr>
              <a:t>Zaměstnavatel </a:t>
            </a:r>
            <a:r>
              <a:rPr lang="cs-CZ" sz="2400" dirty="0">
                <a:solidFill>
                  <a:schemeClr val="bg1"/>
                </a:solidFill>
              </a:rPr>
              <a:t>– fyzická osoba – zemřel a zanechal jednoho syna ve věku 10 let.</a:t>
            </a:r>
          </a:p>
        </p:txBody>
      </p:sp>
      <p:sp>
        <p:nvSpPr>
          <p:cNvPr id="4" name="Obdélník 3"/>
          <p:cNvSpPr/>
          <p:nvPr/>
        </p:nvSpPr>
        <p:spPr>
          <a:xfrm>
            <a:off x="3179763" y="673100"/>
            <a:ext cx="6551612" cy="5238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cs-CZ" sz="2800" b="1" dirty="0" smtClean="0"/>
              <a:t>Zaměstnavatel x zaměstnanec</a:t>
            </a:r>
            <a:endParaRPr lang="cs-CZ" sz="2800" b="1" dirty="0"/>
          </a:p>
        </p:txBody>
      </p:sp>
      <p:grpSp>
        <p:nvGrpSpPr>
          <p:cNvPr id="11268" name="Skupina 4"/>
          <p:cNvGrpSpPr>
            <a:grpSpLocks/>
          </p:cNvGrpSpPr>
          <p:nvPr/>
        </p:nvGrpSpPr>
        <p:grpSpPr bwMode="auto">
          <a:xfrm>
            <a:off x="0" y="0"/>
            <a:ext cx="842963" cy="6858000"/>
            <a:chOff x="-2" y="0"/>
            <a:chExt cx="843254" cy="6858002"/>
          </a:xfrm>
        </p:grpSpPr>
        <p:pic>
          <p:nvPicPr>
            <p:cNvPr id="11270" name="Obrázek 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-3087218" y="3087216"/>
              <a:ext cx="6858002" cy="6835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271" name="Obrázek 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420888"/>
              <a:ext cx="843252" cy="1440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269" name="TextovéPole 1"/>
          <p:cNvSpPr txBox="1">
            <a:spLocks noChangeArrowheads="1"/>
          </p:cNvSpPr>
          <p:nvPr/>
        </p:nvSpPr>
        <p:spPr bwMode="auto">
          <a:xfrm>
            <a:off x="0" y="1464527"/>
            <a:ext cx="421482" cy="369332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altLang="cs-CZ" sz="1800" dirty="0" smtClean="0">
                <a:latin typeface="Arial" panose="020B0604020202020204" pitchFamily="34" charset="0"/>
              </a:rPr>
              <a:t>2.</a:t>
            </a:r>
            <a:endParaRPr lang="cs-CZ" altLang="cs-CZ" sz="1800" dirty="0">
              <a:latin typeface="Arial" panose="020B0604020202020204" pitchFamily="34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2447778" y="3811012"/>
            <a:ext cx="8412480" cy="2308324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cs-CZ" sz="2400" b="1" dirty="0"/>
              <a:t>Nebrání-li tomu zvláštní povaha podnikání, stává se syn zaměstnavatelem </a:t>
            </a:r>
            <a:r>
              <a:rPr lang="cs-CZ" sz="2400" b="1" dirty="0" smtClean="0"/>
              <a:t>vzhledem ke </a:t>
            </a:r>
            <a:r>
              <a:rPr lang="cs-CZ" sz="2400" b="1" dirty="0"/>
              <a:t>své způsobilosti k právům a povinnostem, nicméně jednat v </a:t>
            </a:r>
            <a:r>
              <a:rPr lang="cs-CZ" sz="2400" b="1" dirty="0" smtClean="0"/>
              <a:t>pracovněprávních vztazích </a:t>
            </a:r>
            <a:r>
              <a:rPr lang="cs-CZ" sz="2400" b="1" dirty="0"/>
              <a:t>jako zaměstnavatel může až dosažením 18 let věku. Do této </a:t>
            </a:r>
            <a:r>
              <a:rPr lang="cs-CZ" sz="2400" b="1" dirty="0" smtClean="0"/>
              <a:t>doby bude </a:t>
            </a:r>
            <a:r>
              <a:rPr lang="cs-CZ" sz="2400" b="1" dirty="0"/>
              <a:t>muset být v pracovněprávních vztazích zastoupen zákonným zástupcem.</a:t>
            </a:r>
            <a:endParaRPr lang="cs-CZ" altLang="cs-CZ" sz="24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206022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1199356" y="1964830"/>
            <a:ext cx="10512425" cy="1589739"/>
          </a:xfrm>
          <a:solidFill>
            <a:schemeClr val="tx1"/>
          </a:solidFill>
          <a:ln>
            <a:solidFill>
              <a:schemeClr val="bg1"/>
            </a:solidFill>
            <a:miter lim="800000"/>
            <a:headEnd/>
            <a:tailEnd/>
          </a:ln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cs-CZ" sz="2400" dirty="0" smtClean="0">
                <a:solidFill>
                  <a:schemeClr val="bg1"/>
                </a:solidFill>
              </a:rPr>
              <a:t>Práce </a:t>
            </a:r>
            <a:r>
              <a:rPr lang="cs-CZ" sz="2400" dirty="0">
                <a:solidFill>
                  <a:schemeClr val="bg1"/>
                </a:solidFill>
              </a:rPr>
              <a:t>po dobu 6 měsíců. Budou-li tyto činnosti vykonávány pod vedením </a:t>
            </a:r>
            <a:r>
              <a:rPr lang="cs-CZ" sz="2400" dirty="0" smtClean="0">
                <a:solidFill>
                  <a:schemeClr val="bg1"/>
                </a:solidFill>
              </a:rPr>
              <a:t>zaměstnavatele, na </a:t>
            </a:r>
            <a:r>
              <a:rPr lang="cs-CZ" sz="2400" dirty="0">
                <a:solidFill>
                  <a:schemeClr val="bg1"/>
                </a:solidFill>
              </a:rPr>
              <a:t>jeho právní i </a:t>
            </a:r>
            <a:r>
              <a:rPr lang="cs-CZ" sz="2400" dirty="0" smtClean="0">
                <a:solidFill>
                  <a:schemeClr val="bg1"/>
                </a:solidFill>
              </a:rPr>
              <a:t>ekonomickou odpovědnost</a:t>
            </a:r>
            <a:r>
              <a:rPr lang="cs-CZ" sz="2400" dirty="0">
                <a:solidFill>
                  <a:schemeClr val="bg1"/>
                </a:solidFill>
              </a:rPr>
              <a:t>, s využitím jeho </a:t>
            </a:r>
            <a:r>
              <a:rPr lang="cs-CZ" sz="2400" dirty="0" smtClean="0">
                <a:solidFill>
                  <a:schemeClr val="bg1"/>
                </a:solidFill>
              </a:rPr>
              <a:t>nástrojů a </a:t>
            </a:r>
            <a:r>
              <a:rPr lang="cs-CZ" sz="2400" dirty="0">
                <a:solidFill>
                  <a:schemeClr val="bg1"/>
                </a:solidFill>
              </a:rPr>
              <a:t>materiálu v pracovní době, kterou mu určí, a za hodinovou, resp. měsíční </a:t>
            </a:r>
            <a:r>
              <a:rPr lang="cs-CZ" sz="2400" dirty="0" smtClean="0">
                <a:solidFill>
                  <a:schemeClr val="bg1"/>
                </a:solidFill>
              </a:rPr>
              <a:t>odměnu, jedná </a:t>
            </a:r>
            <a:r>
              <a:rPr lang="cs-CZ" sz="2400" dirty="0">
                <a:solidFill>
                  <a:schemeClr val="bg1"/>
                </a:solidFill>
              </a:rPr>
              <a:t>se o závislou práci a je třeba ji vykonávat v pracovním poměru nebo </a:t>
            </a:r>
            <a:r>
              <a:rPr lang="cs-CZ" sz="2400" dirty="0" smtClean="0">
                <a:solidFill>
                  <a:schemeClr val="bg1"/>
                </a:solidFill>
              </a:rPr>
              <a:t>na základě </a:t>
            </a:r>
            <a:r>
              <a:rPr lang="cs-CZ" sz="2400" dirty="0">
                <a:solidFill>
                  <a:schemeClr val="bg1"/>
                </a:solidFill>
              </a:rPr>
              <a:t>dohod o pracích konaných mimo pracovní poměr.</a:t>
            </a:r>
          </a:p>
        </p:txBody>
      </p:sp>
      <p:sp>
        <p:nvSpPr>
          <p:cNvPr id="4" name="Obdélník 3"/>
          <p:cNvSpPr/>
          <p:nvPr/>
        </p:nvSpPr>
        <p:spPr>
          <a:xfrm>
            <a:off x="3179763" y="673100"/>
            <a:ext cx="6551612" cy="5238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cs-CZ" sz="2800" b="1" dirty="0" smtClean="0"/>
              <a:t>Pracovně právní vztah</a:t>
            </a:r>
            <a:endParaRPr lang="cs-CZ" sz="2800" b="1" dirty="0"/>
          </a:p>
        </p:txBody>
      </p:sp>
      <p:grpSp>
        <p:nvGrpSpPr>
          <p:cNvPr id="11268" name="Skupina 4"/>
          <p:cNvGrpSpPr>
            <a:grpSpLocks/>
          </p:cNvGrpSpPr>
          <p:nvPr/>
        </p:nvGrpSpPr>
        <p:grpSpPr bwMode="auto">
          <a:xfrm>
            <a:off x="0" y="0"/>
            <a:ext cx="842963" cy="6858000"/>
            <a:chOff x="-2" y="0"/>
            <a:chExt cx="843254" cy="6858002"/>
          </a:xfrm>
        </p:grpSpPr>
        <p:pic>
          <p:nvPicPr>
            <p:cNvPr id="11270" name="Obrázek 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-3087218" y="3087216"/>
              <a:ext cx="6858002" cy="6835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271" name="Obrázek 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420888"/>
              <a:ext cx="843252" cy="1440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269" name="TextovéPole 1"/>
          <p:cNvSpPr txBox="1">
            <a:spLocks noChangeArrowheads="1"/>
          </p:cNvSpPr>
          <p:nvPr/>
        </p:nvSpPr>
        <p:spPr bwMode="auto">
          <a:xfrm>
            <a:off x="0" y="1464527"/>
            <a:ext cx="421482" cy="369332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altLang="cs-CZ" sz="1800" dirty="0" smtClean="0">
                <a:latin typeface="Arial" panose="020B0604020202020204" pitchFamily="34" charset="0"/>
              </a:rPr>
              <a:t>3.</a:t>
            </a:r>
            <a:endParaRPr lang="cs-CZ" altLang="cs-CZ" sz="1800" dirty="0">
              <a:latin typeface="Arial" panose="020B0604020202020204" pitchFamily="34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2447778" y="3811012"/>
            <a:ext cx="8412480" cy="2308324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cs-CZ" sz="2400" b="1" dirty="0"/>
              <a:t>Pokud by však </a:t>
            </a:r>
            <a:r>
              <a:rPr lang="cs-CZ" sz="2400" b="1" dirty="0" smtClean="0"/>
              <a:t>činnost byla </a:t>
            </a:r>
            <a:r>
              <a:rPr lang="cs-CZ" sz="2400" b="1" dirty="0"/>
              <a:t>vykonávána fyzickou </a:t>
            </a:r>
            <a:r>
              <a:rPr lang="cs-CZ" sz="2400" b="1" dirty="0" smtClean="0"/>
              <a:t>osobou samostatně </a:t>
            </a:r>
            <a:r>
              <a:rPr lang="cs-CZ" sz="2400" b="1" dirty="0"/>
              <a:t>na základě obecného zadání (</a:t>
            </a:r>
            <a:r>
              <a:rPr lang="cs-CZ" sz="2400" b="1" dirty="0" smtClean="0"/>
              <a:t>tzv. subdodávka</a:t>
            </a:r>
            <a:r>
              <a:rPr lang="cs-CZ" sz="2400" b="1" dirty="0"/>
              <a:t>) za využití vlastních nástrojů, přičemž odměnu za dílo by netvořila</a:t>
            </a:r>
          </a:p>
          <a:p>
            <a:pPr algn="just"/>
            <a:r>
              <a:rPr lang="cs-CZ" sz="2400" b="1" dirty="0"/>
              <a:t>pouze cena práce, ale i ostatních nákladů, je možné takovouto činnost </a:t>
            </a:r>
            <a:r>
              <a:rPr lang="cs-CZ" sz="2400" b="1" dirty="0" smtClean="0"/>
              <a:t>realizovat na </a:t>
            </a:r>
            <a:r>
              <a:rPr lang="cs-CZ" sz="2400" b="1" dirty="0"/>
              <a:t>základě občanskoprávního </a:t>
            </a:r>
            <a:r>
              <a:rPr lang="cs-CZ" sz="2400" b="1" dirty="0" smtClean="0"/>
              <a:t>nebo obchodněprávního </a:t>
            </a:r>
            <a:r>
              <a:rPr lang="cs-CZ" sz="2400" b="1" dirty="0"/>
              <a:t>vztahu (např. </a:t>
            </a:r>
            <a:r>
              <a:rPr lang="cs-CZ" sz="2400" b="1" dirty="0" smtClean="0"/>
              <a:t>smlouva o </a:t>
            </a:r>
            <a:r>
              <a:rPr lang="cs-CZ" sz="2400" b="1" dirty="0"/>
              <a:t>dílo).</a:t>
            </a:r>
            <a:endParaRPr lang="cs-CZ" altLang="cs-CZ" sz="24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8104557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1597446" y="2420887"/>
            <a:ext cx="9992300" cy="267765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cs-CZ" sz="2400" b="1" dirty="0" smtClean="0">
                <a:latin typeface="Calibri" panose="020F0502020204030204" pitchFamily="34" charset="0"/>
                <a:cs typeface="Times New Roman" pitchFamily="18" charset="0"/>
              </a:rPr>
              <a:t>příklady:</a:t>
            </a:r>
          </a:p>
          <a:p>
            <a:pPr lvl="1">
              <a:buFont typeface="Wingdings" pitchFamily="2" charset="2"/>
              <a:buChar char="v"/>
            </a:pPr>
            <a:r>
              <a:rPr lang="cs-CZ" sz="2400" dirty="0" smtClean="0">
                <a:latin typeface="Calibri" panose="020F0502020204030204" pitchFamily="34" charset="0"/>
                <a:cs typeface="Times New Roman" pitchFamily="18" charset="0"/>
              </a:rPr>
              <a:t> Odpovědnost za škodu -  limitována</a:t>
            </a:r>
          </a:p>
          <a:p>
            <a:pPr lvl="1">
              <a:buFont typeface="Wingdings" pitchFamily="2" charset="2"/>
              <a:buChar char="v"/>
            </a:pPr>
            <a:r>
              <a:rPr lang="cs-CZ" sz="2400" dirty="0" smtClean="0">
                <a:latin typeface="Calibri" panose="020F0502020204030204" pitchFamily="34" charset="0"/>
                <a:cs typeface="Times New Roman" pitchFamily="18" charset="0"/>
              </a:rPr>
              <a:t> Je </a:t>
            </a:r>
            <a:r>
              <a:rPr lang="cs-CZ" sz="2400" dirty="0">
                <a:latin typeface="Calibri" panose="020F0502020204030204" pitchFamily="34" charset="0"/>
                <a:cs typeface="Times New Roman" pitchFamily="18" charset="0"/>
              </a:rPr>
              <a:t>povinností zaměstnavatele chránit zdraví </a:t>
            </a:r>
            <a:r>
              <a:rPr lang="cs-CZ" sz="2400" dirty="0" smtClean="0">
                <a:latin typeface="Calibri" panose="020F0502020204030204" pitchFamily="34" charset="0"/>
                <a:cs typeface="Times New Roman" pitchFamily="18" charset="0"/>
              </a:rPr>
              <a:t>a </a:t>
            </a:r>
            <a:r>
              <a:rPr lang="cs-CZ" sz="2400" dirty="0">
                <a:latin typeface="Calibri" panose="020F0502020204030204" pitchFamily="34" charset="0"/>
                <a:cs typeface="Times New Roman" pitchFamily="18" charset="0"/>
              </a:rPr>
              <a:t>zajistit bezpečnost </a:t>
            </a:r>
            <a:r>
              <a:rPr lang="cs-CZ" sz="2400" dirty="0" smtClean="0">
                <a:latin typeface="Calibri" panose="020F0502020204030204" pitchFamily="34" charset="0"/>
                <a:cs typeface="Times New Roman" pitchFamily="18" charset="0"/>
              </a:rPr>
              <a:t>práce</a:t>
            </a:r>
            <a:endParaRPr lang="cs-CZ" sz="2400" dirty="0">
              <a:latin typeface="Calibri" panose="020F0502020204030204" pitchFamily="34" charset="0"/>
              <a:cs typeface="Times New Roman" pitchFamily="18" charset="0"/>
            </a:endParaRPr>
          </a:p>
          <a:p>
            <a:pPr lvl="1">
              <a:buFont typeface="Wingdings" pitchFamily="2" charset="2"/>
              <a:buChar char="v"/>
            </a:pPr>
            <a:r>
              <a:rPr lang="cs-CZ" sz="2400" dirty="0"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cs-CZ" sz="2400" dirty="0" smtClean="0">
                <a:latin typeface="Calibri" panose="020F0502020204030204" pitchFamily="34" charset="0"/>
                <a:cs typeface="Times New Roman" pitchFamily="18" charset="0"/>
              </a:rPr>
              <a:t>Výpověď -  jen </a:t>
            </a:r>
            <a:r>
              <a:rPr lang="cs-CZ" sz="2400" dirty="0">
                <a:latin typeface="Calibri" panose="020F0502020204030204" pitchFamily="34" charset="0"/>
                <a:cs typeface="Times New Roman" pitchFamily="18" charset="0"/>
              </a:rPr>
              <a:t>na případy, kdy to zákon </a:t>
            </a:r>
            <a:r>
              <a:rPr lang="cs-CZ" sz="2400" dirty="0" smtClean="0">
                <a:latin typeface="Calibri" panose="020F0502020204030204" pitchFamily="34" charset="0"/>
                <a:cs typeface="Times New Roman" pitchFamily="18" charset="0"/>
              </a:rPr>
              <a:t>povoluje</a:t>
            </a:r>
            <a:endParaRPr lang="cs-CZ" sz="2400" dirty="0">
              <a:latin typeface="Calibri" panose="020F0502020204030204" pitchFamily="34" charset="0"/>
              <a:cs typeface="Times New Roman" pitchFamily="18" charset="0"/>
            </a:endParaRPr>
          </a:p>
          <a:p>
            <a:pPr lvl="1">
              <a:buFont typeface="Wingdings" pitchFamily="2" charset="2"/>
              <a:buChar char="v"/>
            </a:pPr>
            <a:r>
              <a:rPr lang="cs-CZ" sz="2400" dirty="0"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cs-CZ" sz="2400" dirty="0" smtClean="0">
                <a:latin typeface="Calibri" panose="020F0502020204030204" pitchFamily="34" charset="0"/>
                <a:cs typeface="Times New Roman" pitchFamily="18" charset="0"/>
              </a:rPr>
              <a:t>Zvláštní </a:t>
            </a:r>
            <a:r>
              <a:rPr lang="cs-CZ" sz="2400" dirty="0">
                <a:latin typeface="Calibri" panose="020F0502020204030204" pitchFamily="34" charset="0"/>
                <a:cs typeface="Times New Roman" pitchFamily="18" charset="0"/>
              </a:rPr>
              <a:t>ochrana žen, těhotných žen či dětí,</a:t>
            </a:r>
          </a:p>
          <a:p>
            <a:pPr lvl="1">
              <a:buFont typeface="Wingdings" pitchFamily="2" charset="2"/>
              <a:buChar char="v"/>
            </a:pPr>
            <a:r>
              <a:rPr lang="cs-CZ" sz="2400" dirty="0" smtClean="0">
                <a:latin typeface="Calibri" panose="020F0502020204030204" pitchFamily="34" charset="0"/>
                <a:cs typeface="Times New Roman" pitchFamily="18" charset="0"/>
              </a:rPr>
              <a:t> Ochrana </a:t>
            </a:r>
            <a:r>
              <a:rPr lang="cs-CZ" sz="2400" dirty="0">
                <a:latin typeface="Calibri" panose="020F0502020204030204" pitchFamily="34" charset="0"/>
                <a:cs typeface="Times New Roman" pitchFamily="18" charset="0"/>
              </a:rPr>
              <a:t>soukromí svých zaměstnanců,</a:t>
            </a:r>
          </a:p>
          <a:p>
            <a:pPr lvl="1">
              <a:buFont typeface="Wingdings" pitchFamily="2" charset="2"/>
              <a:buChar char="v"/>
            </a:pPr>
            <a:r>
              <a:rPr lang="cs-CZ" sz="2400" dirty="0" smtClean="0">
                <a:latin typeface="Calibri" panose="020F0502020204030204" pitchFamily="34" charset="0"/>
                <a:cs typeface="Times New Roman" pitchFamily="18" charset="0"/>
              </a:rPr>
              <a:t> Rovné </a:t>
            </a:r>
            <a:r>
              <a:rPr lang="cs-CZ" sz="2400" dirty="0">
                <a:latin typeface="Calibri" panose="020F0502020204030204" pitchFamily="34" charset="0"/>
                <a:cs typeface="Times New Roman" pitchFamily="18" charset="0"/>
              </a:rPr>
              <a:t>zacházení a nedopustit se žádné diskriminace.</a:t>
            </a:r>
          </a:p>
        </p:txBody>
      </p:sp>
      <p:grpSp>
        <p:nvGrpSpPr>
          <p:cNvPr id="4" name="Skupina 12"/>
          <p:cNvGrpSpPr>
            <a:grpSpLocks/>
          </p:cNvGrpSpPr>
          <p:nvPr/>
        </p:nvGrpSpPr>
        <p:grpSpPr bwMode="auto">
          <a:xfrm>
            <a:off x="0" y="0"/>
            <a:ext cx="842963" cy="6858000"/>
            <a:chOff x="-2" y="0"/>
            <a:chExt cx="843254" cy="6858002"/>
          </a:xfrm>
        </p:grpSpPr>
        <p:pic>
          <p:nvPicPr>
            <p:cNvPr id="5" name="Obrázek 1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-3087218" y="3087216"/>
              <a:ext cx="6858002" cy="6835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Obrázek 14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420888"/>
              <a:ext cx="843252" cy="1440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Obdélník 1"/>
          <p:cNvSpPr/>
          <p:nvPr/>
        </p:nvSpPr>
        <p:spPr>
          <a:xfrm>
            <a:off x="4944204" y="1464527"/>
            <a:ext cx="216341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800" b="1" dirty="0">
                <a:latin typeface="Calibri" panose="020F0502020204030204" pitchFamily="34" charset="0"/>
                <a:cs typeface="Times New Roman" pitchFamily="18" charset="0"/>
              </a:rPr>
              <a:t>Zaměstnanec</a:t>
            </a:r>
            <a:endParaRPr lang="cs-CZ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TextovéPole 1"/>
          <p:cNvSpPr txBox="1">
            <a:spLocks noChangeArrowheads="1"/>
          </p:cNvSpPr>
          <p:nvPr/>
        </p:nvSpPr>
        <p:spPr bwMode="auto">
          <a:xfrm>
            <a:off x="0" y="1464527"/>
            <a:ext cx="421482" cy="369332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altLang="cs-CZ" sz="1800" dirty="0" smtClean="0">
                <a:latin typeface="Arial" panose="020B0604020202020204" pitchFamily="34" charset="0"/>
              </a:rPr>
              <a:t>4.</a:t>
            </a:r>
            <a:endParaRPr lang="cs-CZ" altLang="cs-CZ" sz="1800" dirty="0">
              <a:latin typeface="Arial" panose="020B0604020202020204" pitchFamily="34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2750105" y="522852"/>
            <a:ext cx="6551612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cs-CZ" sz="2800" b="1" dirty="0">
                <a:solidFill>
                  <a:schemeClr val="tx1"/>
                </a:solidFill>
              </a:rPr>
              <a:t>OCHRANNÁ FUNKCE PRACOVNÍHO PRÁVA</a:t>
            </a:r>
            <a:endParaRPr lang="cs-CZ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0627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1199356" y="1464527"/>
            <a:ext cx="10512425" cy="1589739"/>
          </a:xfrm>
          <a:solidFill>
            <a:schemeClr val="tx1"/>
          </a:solidFill>
          <a:ln>
            <a:solidFill>
              <a:schemeClr val="bg1"/>
            </a:solidFill>
            <a:miter lim="800000"/>
            <a:headEnd/>
            <a:tailEnd/>
          </a:ln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cs-CZ" sz="2400" dirty="0">
                <a:solidFill>
                  <a:schemeClr val="bg1"/>
                </a:solidFill>
              </a:rPr>
              <a:t>Zaměstnavatel se dohodl se zaměstnancem v dohodě o rozvázání pracovního </a:t>
            </a:r>
            <a:r>
              <a:rPr lang="cs-CZ" sz="2400" dirty="0" smtClean="0">
                <a:solidFill>
                  <a:schemeClr val="bg1"/>
                </a:solidFill>
              </a:rPr>
              <a:t>poměru, že </a:t>
            </a:r>
            <a:r>
              <a:rPr lang="cs-CZ" sz="2400" dirty="0">
                <a:solidFill>
                  <a:schemeClr val="bg1"/>
                </a:solidFill>
              </a:rPr>
              <a:t>mu poskytne při skončení pracovního poměru odstupné ve výši </a:t>
            </a:r>
            <a:r>
              <a:rPr lang="cs-CZ" sz="2400" dirty="0" smtClean="0">
                <a:solidFill>
                  <a:schemeClr val="bg1"/>
                </a:solidFill>
              </a:rPr>
              <a:t>dvojnásobku průměrného </a:t>
            </a:r>
            <a:r>
              <a:rPr lang="cs-CZ" sz="2400" dirty="0">
                <a:solidFill>
                  <a:schemeClr val="bg1"/>
                </a:solidFill>
              </a:rPr>
              <a:t>měsíčního výdělku. Důvodem rozvázání pracovního </a:t>
            </a:r>
            <a:r>
              <a:rPr lang="cs-CZ" sz="2400" dirty="0" smtClean="0">
                <a:solidFill>
                  <a:schemeClr val="bg1"/>
                </a:solidFill>
              </a:rPr>
              <a:t>poměru byly </a:t>
            </a:r>
            <a:r>
              <a:rPr lang="cs-CZ" sz="2400" dirty="0">
                <a:solidFill>
                  <a:schemeClr val="bg1"/>
                </a:solidFill>
              </a:rPr>
              <a:t>osobní neshody mezi zaměstnavatelem a zaměstnancem. Je takovýto </a:t>
            </a:r>
            <a:r>
              <a:rPr lang="cs-CZ" sz="2400" dirty="0" smtClean="0">
                <a:solidFill>
                  <a:schemeClr val="bg1"/>
                </a:solidFill>
              </a:rPr>
              <a:t>postup možný</a:t>
            </a:r>
            <a:r>
              <a:rPr lang="cs-CZ" sz="2400" dirty="0">
                <a:solidFill>
                  <a:schemeClr val="bg1"/>
                </a:solidFill>
              </a:rPr>
              <a:t>?</a:t>
            </a:r>
          </a:p>
        </p:txBody>
      </p:sp>
      <p:sp>
        <p:nvSpPr>
          <p:cNvPr id="4" name="Obdélník 3"/>
          <p:cNvSpPr/>
          <p:nvPr/>
        </p:nvSpPr>
        <p:spPr>
          <a:xfrm>
            <a:off x="3179763" y="673100"/>
            <a:ext cx="6551612" cy="5238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cs-CZ" sz="2800" b="1" dirty="0" smtClean="0"/>
              <a:t>Ukončení pracovního poměru</a:t>
            </a:r>
            <a:endParaRPr lang="cs-CZ" sz="2800" b="1" dirty="0"/>
          </a:p>
        </p:txBody>
      </p:sp>
      <p:grpSp>
        <p:nvGrpSpPr>
          <p:cNvPr id="11268" name="Skupina 4"/>
          <p:cNvGrpSpPr>
            <a:grpSpLocks/>
          </p:cNvGrpSpPr>
          <p:nvPr/>
        </p:nvGrpSpPr>
        <p:grpSpPr bwMode="auto">
          <a:xfrm>
            <a:off x="0" y="0"/>
            <a:ext cx="842963" cy="6858000"/>
            <a:chOff x="-2" y="0"/>
            <a:chExt cx="843254" cy="6858002"/>
          </a:xfrm>
        </p:grpSpPr>
        <p:pic>
          <p:nvPicPr>
            <p:cNvPr id="11270" name="Obrázek 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-3087218" y="3087216"/>
              <a:ext cx="6858002" cy="6835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271" name="Obrázek 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420888"/>
              <a:ext cx="843252" cy="1440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269" name="TextovéPole 1"/>
          <p:cNvSpPr txBox="1">
            <a:spLocks noChangeArrowheads="1"/>
          </p:cNvSpPr>
          <p:nvPr/>
        </p:nvSpPr>
        <p:spPr bwMode="auto">
          <a:xfrm>
            <a:off x="0" y="1464527"/>
            <a:ext cx="421482" cy="369332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altLang="cs-CZ" sz="1800" dirty="0">
                <a:latin typeface="Arial" panose="020B0604020202020204" pitchFamily="34" charset="0"/>
              </a:rPr>
              <a:t>5</a:t>
            </a:r>
            <a:r>
              <a:rPr lang="cs-CZ" altLang="cs-CZ" sz="1800" dirty="0" smtClean="0">
                <a:latin typeface="Arial" panose="020B0604020202020204" pitchFamily="34" charset="0"/>
              </a:rPr>
              <a:t>.</a:t>
            </a:r>
            <a:endParaRPr lang="cs-CZ" altLang="cs-CZ" sz="1800" dirty="0">
              <a:latin typeface="Arial" panose="020B0604020202020204" pitchFamily="34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991673" y="3140967"/>
            <a:ext cx="11088709" cy="341632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cs-CZ" sz="2400" dirty="0" smtClean="0"/>
              <a:t>§ </a:t>
            </a:r>
            <a:r>
              <a:rPr lang="cs-CZ" sz="2400" dirty="0"/>
              <a:t>67 odst. 1 ZP stanoví zaměstnavateli </a:t>
            </a:r>
            <a:r>
              <a:rPr lang="cs-CZ" sz="2400" dirty="0" smtClean="0"/>
              <a:t>povinnost („</a:t>
            </a:r>
            <a:r>
              <a:rPr lang="cs-CZ" sz="2400" dirty="0"/>
              <a:t>zaměstnanci přísluší“) </a:t>
            </a:r>
            <a:r>
              <a:rPr lang="cs-CZ" sz="2400" dirty="0" smtClean="0"/>
              <a:t>poskytnout odstupné </a:t>
            </a:r>
            <a:r>
              <a:rPr lang="cs-CZ" sz="2400" dirty="0"/>
              <a:t>nejméně ve výši trojnásobku průměrného měsíčního </a:t>
            </a:r>
            <a:r>
              <a:rPr lang="cs-CZ" sz="2400" dirty="0" smtClean="0"/>
              <a:t>výdělku při </a:t>
            </a:r>
            <a:r>
              <a:rPr lang="cs-CZ" sz="2400" dirty="0"/>
              <a:t>rozvázání pracovního poměru z organizačních </a:t>
            </a:r>
            <a:r>
              <a:rPr lang="cs-CZ" sz="2400" dirty="0" smtClean="0"/>
              <a:t>důvodů. </a:t>
            </a:r>
          </a:p>
          <a:p>
            <a:pPr algn="just"/>
            <a:r>
              <a:rPr lang="cs-CZ" sz="2400" dirty="0" smtClean="0"/>
              <a:t>Vzhledem </a:t>
            </a:r>
            <a:r>
              <a:rPr lang="cs-CZ" sz="2400" dirty="0"/>
              <a:t>ke skutečnosti, že není uvedeno, že by odstupné příslušelo „jen“, „pouze</a:t>
            </a:r>
            <a:r>
              <a:rPr lang="cs-CZ" sz="2400" dirty="0" smtClean="0"/>
              <a:t>“, „</a:t>
            </a:r>
            <a:r>
              <a:rPr lang="cs-CZ" sz="2400" dirty="0"/>
              <a:t>výlučně“ při organizačních změnách, lze ho poskytnout i v jiných případech.</a:t>
            </a:r>
          </a:p>
          <a:p>
            <a:pPr algn="just"/>
            <a:r>
              <a:rPr lang="cs-CZ" sz="2400" dirty="0"/>
              <a:t>Nejedná se o zhoršení postavení zaměstnance, neboť při takovém skončení </a:t>
            </a:r>
            <a:r>
              <a:rPr lang="cs-CZ" sz="2400" dirty="0" smtClean="0"/>
              <a:t>pracovního poměru </a:t>
            </a:r>
            <a:r>
              <a:rPr lang="cs-CZ" sz="2400" dirty="0"/>
              <a:t>by mu nenáleželo ze zákona žádné odstupné. </a:t>
            </a:r>
            <a:endParaRPr lang="cs-CZ" sz="2400" dirty="0" smtClean="0"/>
          </a:p>
          <a:p>
            <a:pPr algn="just"/>
            <a:r>
              <a:rPr lang="cs-CZ" sz="2400" dirty="0" smtClean="0"/>
              <a:t>Přípustné </a:t>
            </a:r>
            <a:r>
              <a:rPr lang="cs-CZ" sz="2400" dirty="0"/>
              <a:t>je tak </a:t>
            </a:r>
            <a:r>
              <a:rPr lang="cs-CZ" sz="2400" dirty="0" smtClean="0"/>
              <a:t>poskytnout i </a:t>
            </a:r>
            <a:r>
              <a:rPr lang="cs-CZ" sz="2400" dirty="0"/>
              <a:t>dvojnásobek průměrného výdělku, neboť dikce „nejméně </a:t>
            </a:r>
            <a:r>
              <a:rPr lang="cs-CZ" sz="2400" dirty="0" smtClean="0"/>
              <a:t>trojnásobek“ se </a:t>
            </a:r>
            <a:r>
              <a:rPr lang="cs-CZ" sz="2400" dirty="0"/>
              <a:t>týká minimálního požadavku pouze pro organizační důvody</a:t>
            </a:r>
            <a:r>
              <a:rPr lang="cs-CZ" sz="2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29536025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81825" y="2564903"/>
            <a:ext cx="10839209" cy="1728191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cs-CZ" sz="2400" b="1" dirty="0" smtClean="0">
                <a:latin typeface="Calibri" panose="020F0502020204030204" pitchFamily="34" charset="0"/>
                <a:cs typeface="Times New Roman" pitchFamily="18" charset="0"/>
              </a:rPr>
              <a:t>	(1)</a:t>
            </a:r>
            <a:r>
              <a:rPr lang="cs-CZ" sz="2400" dirty="0" smtClean="0">
                <a:latin typeface="Calibri" panose="020F0502020204030204" pitchFamily="34" charset="0"/>
                <a:cs typeface="Times New Roman" pitchFamily="18" charset="0"/>
              </a:rPr>
              <a:t> Zaměstnavatel i zaměstnanec mohou zrušit pracovní poměr ve zkušební době z jakéhokoliv důvodu nebo bez uvedení </a:t>
            </a:r>
          </a:p>
          <a:p>
            <a:pPr>
              <a:buNone/>
            </a:pPr>
            <a:r>
              <a:rPr lang="cs-CZ" sz="2400" b="1" dirty="0">
                <a:latin typeface="Calibri" panose="020F0502020204030204" pitchFamily="34" charset="0"/>
                <a:cs typeface="Times New Roman" pitchFamily="18" charset="0"/>
              </a:rPr>
              <a:t>	</a:t>
            </a:r>
            <a:r>
              <a:rPr lang="cs-CZ" sz="2400" b="1" dirty="0" smtClean="0">
                <a:latin typeface="Calibri" panose="020F0502020204030204" pitchFamily="34" charset="0"/>
                <a:cs typeface="Times New Roman" pitchFamily="18" charset="0"/>
              </a:rPr>
              <a:t>(2)</a:t>
            </a:r>
            <a:r>
              <a:rPr lang="cs-CZ" sz="2400" dirty="0" smtClean="0">
                <a:latin typeface="Calibri" panose="020F0502020204030204" pitchFamily="34" charset="0"/>
                <a:cs typeface="Times New Roman" pitchFamily="18" charset="0"/>
              </a:rPr>
              <a:t> </a:t>
            </a:r>
            <a:r>
              <a:rPr lang="cs-CZ" sz="2400" b="1" dirty="0" smtClean="0">
                <a:latin typeface="Calibri" panose="020F0502020204030204" pitchFamily="34" charset="0"/>
                <a:cs typeface="Times New Roman" pitchFamily="18" charset="0"/>
              </a:rPr>
              <a:t>Zrušení pracovního poměru ve zkušební době musí být provedeno písemně; pracovní poměr skončí dnem doručení zrušení, není-li v něm uveden den pozdější. </a:t>
            </a:r>
            <a:endParaRPr lang="en-GB" sz="2400" dirty="0">
              <a:latin typeface="Calibri" panose="020F0502020204030204" pitchFamily="34" charset="0"/>
              <a:cs typeface="Times New Roman" pitchFamily="18" charset="0"/>
            </a:endParaRPr>
          </a:p>
        </p:txBody>
      </p:sp>
      <p:grpSp>
        <p:nvGrpSpPr>
          <p:cNvPr id="4" name="Skupina 12"/>
          <p:cNvGrpSpPr>
            <a:grpSpLocks/>
          </p:cNvGrpSpPr>
          <p:nvPr/>
        </p:nvGrpSpPr>
        <p:grpSpPr bwMode="auto">
          <a:xfrm>
            <a:off x="0" y="0"/>
            <a:ext cx="842963" cy="6858000"/>
            <a:chOff x="-2" y="0"/>
            <a:chExt cx="843254" cy="6858002"/>
          </a:xfrm>
        </p:grpSpPr>
        <p:pic>
          <p:nvPicPr>
            <p:cNvPr id="5" name="Obrázek 1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-3087218" y="3087216"/>
              <a:ext cx="6858002" cy="6835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Obrázek 1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420888"/>
              <a:ext cx="843252" cy="1440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Obdélník 1"/>
          <p:cNvSpPr/>
          <p:nvPr/>
        </p:nvSpPr>
        <p:spPr>
          <a:xfrm>
            <a:off x="1919536" y="692696"/>
            <a:ext cx="8502317" cy="52322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>
              <a:buNone/>
            </a:pPr>
            <a:r>
              <a:rPr lang="cs-CZ" sz="2800" b="1" dirty="0">
                <a:latin typeface="Calibri" panose="020F0502020204030204" pitchFamily="34" charset="0"/>
                <a:cs typeface="Times New Roman" pitchFamily="18" charset="0"/>
              </a:rPr>
              <a:t>§ 66 Zrušení pracovního poměru ve zkušební době</a:t>
            </a:r>
          </a:p>
        </p:txBody>
      </p:sp>
      <p:sp>
        <p:nvSpPr>
          <p:cNvPr id="7" name="TextovéPole 1"/>
          <p:cNvSpPr txBox="1">
            <a:spLocks noChangeArrowheads="1"/>
          </p:cNvSpPr>
          <p:nvPr/>
        </p:nvSpPr>
        <p:spPr bwMode="auto">
          <a:xfrm>
            <a:off x="0" y="1464527"/>
            <a:ext cx="421482" cy="369332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altLang="cs-CZ" sz="1800" dirty="0">
                <a:latin typeface="Arial" panose="020B0604020202020204" pitchFamily="34" charset="0"/>
              </a:rPr>
              <a:t>5</a:t>
            </a:r>
            <a:r>
              <a:rPr lang="cs-CZ" altLang="cs-CZ" sz="1800" dirty="0" smtClean="0">
                <a:latin typeface="Arial" panose="020B0604020202020204" pitchFamily="34" charset="0"/>
              </a:rPr>
              <a:t>.</a:t>
            </a:r>
            <a:endParaRPr lang="cs-CZ" altLang="cs-CZ" sz="18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5463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AutoShape 2"/>
          <p:cNvSpPr>
            <a:spLocks noGrp="1" noChangeArrowheads="1"/>
          </p:cNvSpPr>
          <p:nvPr>
            <p:ph type="title"/>
          </p:nvPr>
        </p:nvSpPr>
        <p:spPr>
          <a:xfrm>
            <a:off x="2604626" y="620688"/>
            <a:ext cx="6959459" cy="716658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eaLnBrk="1" hangingPunct="1"/>
            <a:r>
              <a:rPr lang="cs-CZ" sz="3200" b="1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Zákaz výpovědi v ochranné době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idx="1"/>
          </p:nvPr>
        </p:nvSpPr>
        <p:spPr>
          <a:xfrm>
            <a:off x="1055440" y="2133600"/>
            <a:ext cx="10801200" cy="2438400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sz="2400" dirty="0" smtClean="0">
                <a:latin typeface="Calibri" panose="020F0502020204030204" pitchFamily="34" charset="0"/>
                <a:cs typeface="Times New Roman" pitchFamily="18" charset="0"/>
              </a:rPr>
              <a:t>V době pracovní neschopnosti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>
                <a:latin typeface="Calibri" panose="020F0502020204030204" pitchFamily="34" charset="0"/>
                <a:cs typeface="Times New Roman" pitchFamily="18" charset="0"/>
              </a:rPr>
              <a:t>Při povolání ke službě v ozbrojených složkách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>
                <a:latin typeface="Calibri" panose="020F0502020204030204" pitchFamily="34" charset="0"/>
                <a:cs typeface="Times New Roman" pitchFamily="18" charset="0"/>
              </a:rPr>
              <a:t>V době uvolnění pro výkon veřejné funkce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>
                <a:latin typeface="Calibri" panose="020F0502020204030204" pitchFamily="34" charset="0"/>
                <a:cs typeface="Times New Roman" pitchFamily="18" charset="0"/>
              </a:rPr>
              <a:t>V době těhotenství, mateřské nebo rodičovské dovolené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>
                <a:latin typeface="Calibri" panose="020F0502020204030204" pitchFamily="34" charset="0"/>
                <a:cs typeface="Times New Roman" pitchFamily="18" charset="0"/>
              </a:rPr>
              <a:t>V době dočasné nezpůsobilosti pro noční práci u zaměstnance, pracujícího v noci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grpSp>
        <p:nvGrpSpPr>
          <p:cNvPr id="5" name="Skupina 12"/>
          <p:cNvGrpSpPr>
            <a:grpSpLocks/>
          </p:cNvGrpSpPr>
          <p:nvPr/>
        </p:nvGrpSpPr>
        <p:grpSpPr bwMode="auto">
          <a:xfrm>
            <a:off x="0" y="0"/>
            <a:ext cx="842963" cy="6858000"/>
            <a:chOff x="-2" y="0"/>
            <a:chExt cx="843254" cy="6858002"/>
          </a:xfrm>
        </p:grpSpPr>
        <p:pic>
          <p:nvPicPr>
            <p:cNvPr id="6" name="Obrázek 1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-3087218" y="3087216"/>
              <a:ext cx="6858002" cy="6835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Obrázek 1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420888"/>
              <a:ext cx="843252" cy="1440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" name="TextovéPole 1"/>
          <p:cNvSpPr txBox="1">
            <a:spLocks noChangeArrowheads="1"/>
          </p:cNvSpPr>
          <p:nvPr/>
        </p:nvSpPr>
        <p:spPr bwMode="auto">
          <a:xfrm>
            <a:off x="0" y="1464527"/>
            <a:ext cx="421482" cy="369332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altLang="cs-CZ" sz="1800" dirty="0">
                <a:latin typeface="Arial" panose="020B0604020202020204" pitchFamily="34" charset="0"/>
              </a:rPr>
              <a:t>5</a:t>
            </a:r>
            <a:r>
              <a:rPr lang="cs-CZ" altLang="cs-CZ" sz="1800" dirty="0" smtClean="0">
                <a:latin typeface="Arial" panose="020B0604020202020204" pitchFamily="34" charset="0"/>
              </a:rPr>
              <a:t>.</a:t>
            </a:r>
            <a:endParaRPr lang="cs-CZ" altLang="cs-CZ" sz="18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912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AutoShape 2"/>
          <p:cNvSpPr>
            <a:spLocks noGrp="1" noChangeArrowheads="1"/>
          </p:cNvSpPr>
          <p:nvPr>
            <p:ph type="title"/>
          </p:nvPr>
        </p:nvSpPr>
        <p:spPr>
          <a:xfrm>
            <a:off x="4128438" y="620688"/>
            <a:ext cx="4943235" cy="64465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eaLnBrk="1" hangingPunct="1"/>
            <a:r>
              <a:rPr lang="cs-CZ" sz="3200" b="1" dirty="0" smtClean="0">
                <a:solidFill>
                  <a:schemeClr val="tx1"/>
                </a:solidFill>
              </a:rPr>
              <a:t>Hromadné propouštění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idx="1"/>
          </p:nvPr>
        </p:nvSpPr>
        <p:spPr>
          <a:xfrm>
            <a:off x="1325327" y="2180332"/>
            <a:ext cx="10369152" cy="1921270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eaLnBrk="1" hangingPunct="1">
              <a:buNone/>
            </a:pPr>
            <a:r>
              <a:rPr lang="cs-CZ" sz="2400" dirty="0" smtClean="0">
                <a:latin typeface="Calibri" panose="020F0502020204030204" pitchFamily="34" charset="0"/>
                <a:cs typeface="Times New Roman" pitchFamily="18" charset="0"/>
              </a:rPr>
              <a:t>Pokud je v období 30 kalendářních dnů propuštěno</a:t>
            </a:r>
          </a:p>
          <a:p>
            <a:pPr eaLnBrk="1" hangingPunct="1"/>
            <a:r>
              <a:rPr lang="cs-CZ" sz="2400" dirty="0" smtClean="0">
                <a:latin typeface="Calibri" panose="020F0502020204030204" pitchFamily="34" charset="0"/>
                <a:cs typeface="Times New Roman" pitchFamily="18" charset="0"/>
              </a:rPr>
              <a:t>10 pracovníků pokud je zaměstnáváno 20 – 100</a:t>
            </a:r>
          </a:p>
          <a:p>
            <a:pPr eaLnBrk="1" hangingPunct="1"/>
            <a:r>
              <a:rPr lang="cs-CZ" sz="2400" dirty="0" smtClean="0">
                <a:latin typeface="Calibri" panose="020F0502020204030204" pitchFamily="34" charset="0"/>
                <a:cs typeface="Times New Roman" pitchFamily="18" charset="0"/>
              </a:rPr>
              <a:t>10% pokud je zaměstnáváno  101 – 300</a:t>
            </a:r>
          </a:p>
          <a:p>
            <a:pPr eaLnBrk="1" hangingPunct="1"/>
            <a:r>
              <a:rPr lang="cs-CZ" sz="2400" dirty="0" smtClean="0">
                <a:latin typeface="Calibri" panose="020F0502020204030204" pitchFamily="34" charset="0"/>
                <a:cs typeface="Times New Roman" pitchFamily="18" charset="0"/>
              </a:rPr>
              <a:t>30 pracovníků, pokud je zaměstnáváno více než 300</a:t>
            </a:r>
          </a:p>
        </p:txBody>
      </p:sp>
      <p:grpSp>
        <p:nvGrpSpPr>
          <p:cNvPr id="5" name="Skupina 12"/>
          <p:cNvGrpSpPr>
            <a:grpSpLocks/>
          </p:cNvGrpSpPr>
          <p:nvPr/>
        </p:nvGrpSpPr>
        <p:grpSpPr bwMode="auto">
          <a:xfrm>
            <a:off x="0" y="0"/>
            <a:ext cx="842963" cy="6858000"/>
            <a:chOff x="-2" y="0"/>
            <a:chExt cx="843254" cy="6858002"/>
          </a:xfrm>
        </p:grpSpPr>
        <p:pic>
          <p:nvPicPr>
            <p:cNvPr id="6" name="Obrázek 1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-3087218" y="3087216"/>
              <a:ext cx="6858002" cy="6835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Obrázek 1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420888"/>
              <a:ext cx="843252" cy="1440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Šipka doprava 1"/>
          <p:cNvSpPr/>
          <p:nvPr/>
        </p:nvSpPr>
        <p:spPr>
          <a:xfrm>
            <a:off x="3405946" y="559266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AutoShape 2"/>
          <p:cNvSpPr txBox="1">
            <a:spLocks noChangeArrowheads="1"/>
          </p:cNvSpPr>
          <p:nvPr/>
        </p:nvSpPr>
        <p:spPr>
          <a:xfrm>
            <a:off x="4799857" y="5592660"/>
            <a:ext cx="4824536" cy="78866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cs-CZ" sz="2800" b="1" dirty="0" smtClean="0">
                <a:solidFill>
                  <a:schemeClr val="tx1"/>
                </a:solidFill>
              </a:rPr>
              <a:t>Povinnost zaměstnavatele </a:t>
            </a:r>
          </a:p>
        </p:txBody>
      </p:sp>
      <p:sp>
        <p:nvSpPr>
          <p:cNvPr id="10" name="TextovéPole 1"/>
          <p:cNvSpPr txBox="1">
            <a:spLocks noChangeArrowheads="1"/>
          </p:cNvSpPr>
          <p:nvPr/>
        </p:nvSpPr>
        <p:spPr bwMode="auto">
          <a:xfrm>
            <a:off x="0" y="1464527"/>
            <a:ext cx="421482" cy="369332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altLang="cs-CZ" sz="1800" dirty="0">
                <a:latin typeface="Arial" panose="020B0604020202020204" pitchFamily="34" charset="0"/>
              </a:rPr>
              <a:t>5</a:t>
            </a:r>
            <a:r>
              <a:rPr lang="cs-CZ" altLang="cs-CZ" sz="1800" dirty="0" smtClean="0">
                <a:latin typeface="Arial" panose="020B0604020202020204" pitchFamily="34" charset="0"/>
              </a:rPr>
              <a:t>.</a:t>
            </a:r>
            <a:endParaRPr lang="cs-CZ" altLang="cs-CZ" sz="18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1131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1020</Words>
  <Application>Microsoft Office PowerPoint</Application>
  <PresentationFormat>Širokoúhlá obrazovka</PresentationFormat>
  <Paragraphs>122</Paragraphs>
  <Slides>18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Wingdings</vt:lpstr>
      <vt:lpstr>Motiv Office</vt:lpstr>
      <vt:lpstr>Příklady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Zákaz výpovědi v ochranné době</vt:lpstr>
      <vt:lpstr>Hromadné propouštění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DOHODA O PROVEDENÍ PRÁCE</vt:lpstr>
      <vt:lpstr>DOHODY O PRACÍCH KONANÝCH MIMO PRACOVNÍ POMĚR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Příklady</dc:title>
  <dc:creator>Zdeněk Maňák</dc:creator>
  <cp:lastModifiedBy>Zdeněk Maňák</cp:lastModifiedBy>
  <cp:revision>8</cp:revision>
  <dcterms:created xsi:type="dcterms:W3CDTF">2015-03-19T09:43:23Z</dcterms:created>
  <dcterms:modified xsi:type="dcterms:W3CDTF">2015-03-20T06:46:34Z</dcterms:modified>
</cp:coreProperties>
</file>