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9" r:id="rId3"/>
    <p:sldId id="260" r:id="rId4"/>
    <p:sldId id="257" r:id="rId5"/>
    <p:sldId id="269" r:id="rId6"/>
    <p:sldId id="268" r:id="rId7"/>
    <p:sldId id="262" r:id="rId8"/>
    <p:sldId id="261" r:id="rId9"/>
    <p:sldId id="266" r:id="rId10"/>
    <p:sldId id="267" r:id="rId11"/>
    <p:sldId id="263" r:id="rId12"/>
    <p:sldId id="265" r:id="rId13"/>
    <p:sldId id="25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9B785-A94C-4034-A943-59711763FCCF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F2DE5D-7B50-4790-BF68-8A63C0FFA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202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A1359EC-EEFC-4325-B1F8-85BDBA6853DF}" type="slidenum">
              <a:rPr lang="cs-CZ" altLang="cs-CZ"/>
              <a:pPr eaLnBrk="1" hangingPunct="1"/>
              <a:t>9</a:t>
            </a:fld>
            <a:endParaRPr lang="cs-CZ" altLang="cs-CZ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941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2B6EDBD-1876-431C-A72E-E919D5975207}" type="slidenum">
              <a:rPr lang="cs-CZ" altLang="cs-CZ"/>
              <a:pPr eaLnBrk="1" hangingPunct="1"/>
              <a:t>11</a:t>
            </a:fld>
            <a:endParaRPr lang="cs-CZ" altLang="cs-CZ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latin typeface="Arial" panose="020B0604020202020204" pitchFamily="34" charset="0"/>
              </a:rPr>
              <a:t>Nejmenší porodnost byla v roce 99, 1,13</a:t>
            </a:r>
          </a:p>
        </p:txBody>
      </p:sp>
    </p:spTree>
    <p:extLst>
      <p:ext uri="{BB962C8B-B14F-4D97-AF65-F5344CB8AC3E}">
        <p14:creationId xmlns:p14="http://schemas.microsoft.com/office/powerpoint/2010/main" val="1765175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CB10-21AF-4811-8EC1-2B10ABB1A60F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ECFB-4238-496D-97AE-7C26BEDEC9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363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CB10-21AF-4811-8EC1-2B10ABB1A60F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ECFB-4238-496D-97AE-7C26BEDEC9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78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CB10-21AF-4811-8EC1-2B10ABB1A60F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ECFB-4238-496D-97AE-7C26BEDEC9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416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CB10-21AF-4811-8EC1-2B10ABB1A60F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ECFB-4238-496D-97AE-7C26BEDEC9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770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CB10-21AF-4811-8EC1-2B10ABB1A60F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ECFB-4238-496D-97AE-7C26BEDEC9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682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CB10-21AF-4811-8EC1-2B10ABB1A60F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ECFB-4238-496D-97AE-7C26BEDEC9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378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CB10-21AF-4811-8EC1-2B10ABB1A60F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ECFB-4238-496D-97AE-7C26BEDEC9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24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CB10-21AF-4811-8EC1-2B10ABB1A60F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ECFB-4238-496D-97AE-7C26BEDEC9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646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CB10-21AF-4811-8EC1-2B10ABB1A60F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ECFB-4238-496D-97AE-7C26BEDEC9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27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CB10-21AF-4811-8EC1-2B10ABB1A60F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ECFB-4238-496D-97AE-7C26BEDEC9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028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CB10-21AF-4811-8EC1-2B10ABB1A60F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ECFB-4238-496D-97AE-7C26BEDEC9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133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8CB10-21AF-4811-8EC1-2B10ABB1A60F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AECFB-4238-496D-97AE-7C26BEDEC9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461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Rodina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effectLst>
            <a:softEdge rad="31750"/>
          </a:effectLst>
          <a:scene3d>
            <a:camera prst="orthographicFront"/>
            <a:lightRig rig="threePt" dir="t"/>
          </a:scene3d>
          <a:sp3d contourW="12700">
            <a:bevelT prst="relaxedInset"/>
            <a:bevelB w="6350"/>
            <a:contourClr>
              <a:schemeClr val="tx1"/>
            </a:contourClr>
          </a:sp3d>
        </p:spPr>
        <p:txBody>
          <a:bodyPr/>
          <a:lstStyle/>
          <a:p>
            <a:r>
              <a:rPr lang="cs-CZ" dirty="0" smtClean="0"/>
              <a:t>prezentace</a:t>
            </a: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5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58072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2072" y="5858072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2072" y="0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Pěticípá hvězda 8"/>
            <p:cNvSpPr/>
            <p:nvPr/>
          </p:nvSpPr>
          <p:spPr>
            <a:xfrm>
              <a:off x="5884985" y="288949"/>
              <a:ext cx="422030" cy="42203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Pěticípá hvězda 9"/>
            <p:cNvSpPr/>
            <p:nvPr/>
          </p:nvSpPr>
          <p:spPr>
            <a:xfrm>
              <a:off x="5884985" y="6147021"/>
              <a:ext cx="422030" cy="42203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97726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0700" y="1091295"/>
            <a:ext cx="8610600" cy="1325563"/>
          </a:xfrm>
        </p:spPr>
        <p:txBody>
          <a:bodyPr anchor="ctr">
            <a:normAutofit/>
          </a:bodyPr>
          <a:lstStyle/>
          <a:p>
            <a:pPr algn="ctr"/>
            <a:r>
              <a:rPr lang="cs-CZ" altLang="cs-CZ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Od moderní rodině k rodině postmoderní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53182" y="2594624"/>
            <a:ext cx="11085635" cy="3203575"/>
          </a:xfrm>
        </p:spPr>
        <p:txBody>
          <a:bodyPr>
            <a:normAutofit/>
          </a:bodyPr>
          <a:lstStyle/>
          <a:p>
            <a:r>
              <a:rPr lang="cs-CZ" altLang="cs-CZ" b="1" dirty="0"/>
              <a:t>Různorodost rodinných forem</a:t>
            </a:r>
          </a:p>
          <a:p>
            <a:r>
              <a:rPr lang="cs-CZ" altLang="cs-CZ" b="1" dirty="0"/>
              <a:t>Rodina definitivně ztratila monopol na legitimní sex a legitimní potomky</a:t>
            </a:r>
          </a:p>
          <a:p>
            <a:r>
              <a:rPr lang="cs-CZ" altLang="cs-CZ" b="1" dirty="0"/>
              <a:t>Vzestup rozvodovosti a opakovaných manželství (seriálová monogamie)</a:t>
            </a:r>
          </a:p>
          <a:p>
            <a:r>
              <a:rPr lang="cs-CZ" altLang="cs-CZ" b="1" dirty="0"/>
              <a:t>Zaměstnanost žen a radikální proměny v mužských a ženských sociálních rolích</a:t>
            </a:r>
          </a:p>
          <a:p>
            <a:r>
              <a:rPr lang="cs-CZ" altLang="cs-CZ" b="1" dirty="0"/>
              <a:t>Vzestup nesezdaných soužití, singles atd.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5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58072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2072" y="5858072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2072" y="0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Pěticípá hvězda 8"/>
            <p:cNvSpPr/>
            <p:nvPr/>
          </p:nvSpPr>
          <p:spPr>
            <a:xfrm>
              <a:off x="5884985" y="288949"/>
              <a:ext cx="422030" cy="42203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Pěticípá hvězda 9"/>
            <p:cNvSpPr/>
            <p:nvPr/>
          </p:nvSpPr>
          <p:spPr>
            <a:xfrm>
              <a:off x="5884985" y="6147021"/>
              <a:ext cx="422030" cy="42203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05075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54279" y="999928"/>
            <a:ext cx="5883442" cy="1325563"/>
          </a:xfrm>
        </p:spPr>
        <p:txBody>
          <a:bodyPr anchor="ctr">
            <a:normAutofit/>
          </a:bodyPr>
          <a:lstStyle/>
          <a:p>
            <a:pPr algn="ctr"/>
            <a:r>
              <a:rPr lang="cs-CZ" altLang="cs-CZ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Česká rodina a její proměny</a:t>
            </a:r>
          </a:p>
        </p:txBody>
      </p:sp>
      <p:sp>
        <p:nvSpPr>
          <p:cNvPr id="29851" name="Rectangle 15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981200" y="5410200"/>
            <a:ext cx="8229600" cy="736821"/>
          </a:xfrm>
        </p:spPr>
        <p:txBody>
          <a:bodyPr>
            <a:normAutofit fontScale="92500" lnSpcReduction="20000"/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cs-CZ" altLang="cs-CZ" sz="2200" dirty="0">
                <a:cs typeface="Arial" panose="020B0604020202020204" pitchFamily="34" charset="0"/>
              </a:rPr>
              <a:t>Zdroj: Český statistický úřad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cs-CZ" sz="2600" dirty="0">
                <a:cs typeface="Arial" panose="020B0604020202020204" pitchFamily="34" charset="0"/>
              </a:rPr>
              <a:t>*</a:t>
            </a:r>
            <a:r>
              <a:rPr lang="cs-CZ" altLang="cs-CZ" sz="1300" dirty="0">
                <a:cs typeface="Arial" panose="020B0604020202020204" pitchFamily="34" charset="0"/>
              </a:rPr>
              <a:t> přibližně</a:t>
            </a:r>
            <a:endParaRPr lang="en-US" altLang="cs-CZ" sz="1300" dirty="0">
              <a:cs typeface="Arial" panose="020B0604020202020204" pitchFamily="34" charset="0"/>
            </a:endParaRPr>
          </a:p>
        </p:txBody>
      </p:sp>
      <p:graphicFrame>
        <p:nvGraphicFramePr>
          <p:cNvPr id="30092" name="Group 396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930090541"/>
              </p:ext>
            </p:extLst>
          </p:nvPr>
        </p:nvGraphicFramePr>
        <p:xfrm>
          <a:off x="561473" y="2835442"/>
          <a:ext cx="11213432" cy="2362201"/>
        </p:xfrm>
        <a:graphic>
          <a:graphicData uri="http://schemas.openxmlformats.org/drawingml/2006/table">
            <a:tbl>
              <a:tblPr/>
              <a:tblGrid>
                <a:gridCol w="952081"/>
                <a:gridCol w="239060"/>
                <a:gridCol w="2601210"/>
                <a:gridCol w="1706020"/>
                <a:gridCol w="1248138"/>
                <a:gridCol w="1136572"/>
                <a:gridCol w="239060"/>
                <a:gridCol w="2852231"/>
                <a:gridCol w="239060"/>
              </a:tblGrid>
              <a:tr h="984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Věk prvorodičky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Rozvodovost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Věk ženicha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Věk nevěsty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Prvosňatečnost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1978</a:t>
                      </a:r>
                      <a:endParaRPr kumimoji="0" lang="cs-CZ" alt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</a:t>
                      </a:r>
                      <a:endParaRPr kumimoji="0" lang="cs-CZ" alt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  <a:endParaRPr kumimoji="0" lang="cs-CZ" alt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</a:t>
                      </a:r>
                      <a:endParaRPr kumimoji="0" lang="cs-CZ" alt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</a:t>
                      </a:r>
                      <a:endParaRPr kumimoji="0" lang="cs-CZ" alt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  <a:endParaRPr kumimoji="0" lang="cs-CZ" altLang="cs-CZ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  <a:endParaRPr kumimoji="0" lang="cs-CZ" alt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</a:t>
                      </a:r>
                      <a:endParaRPr kumimoji="0" lang="cs-CZ" alt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  <a:endParaRPr kumimoji="0" lang="cs-CZ" alt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</a:t>
                      </a:r>
                      <a:endParaRPr kumimoji="0" lang="cs-CZ" alt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</a:t>
                      </a:r>
                      <a:endParaRPr kumimoji="0" lang="cs-CZ" alt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66,10%</a:t>
                      </a:r>
                      <a:endParaRPr kumimoji="0" lang="cs-CZ" alt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5" name="Skupina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6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58072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2072" y="5858072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2072" y="0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Pěticípá hvězda 9"/>
            <p:cNvSpPr/>
            <p:nvPr/>
          </p:nvSpPr>
          <p:spPr>
            <a:xfrm>
              <a:off x="5884985" y="288949"/>
              <a:ext cx="422030" cy="42203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Pěticípá hvězda 10"/>
            <p:cNvSpPr/>
            <p:nvPr/>
          </p:nvSpPr>
          <p:spPr>
            <a:xfrm>
              <a:off x="5884985" y="6147021"/>
              <a:ext cx="422030" cy="42203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38640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85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4696" y="710979"/>
            <a:ext cx="11662609" cy="1325563"/>
          </a:xfrm>
        </p:spPr>
        <p:txBody>
          <a:bodyPr anchor="ctr">
            <a:normAutofit/>
          </a:bodyPr>
          <a:lstStyle/>
          <a:p>
            <a:r>
              <a:rPr lang="cs-CZ" altLang="cs-CZ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Míra souhlasu s výrokem „Manželství je staromódní“ (%)</a:t>
            </a:r>
          </a:p>
        </p:txBody>
      </p:sp>
      <p:graphicFrame>
        <p:nvGraphicFramePr>
          <p:cNvPr id="17475" name="Group 6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21161322"/>
              </p:ext>
            </p:extLst>
          </p:nvPr>
        </p:nvGraphicFramePr>
        <p:xfrm>
          <a:off x="1965326" y="1746522"/>
          <a:ext cx="8229600" cy="4358640"/>
        </p:xfrm>
        <a:graphic>
          <a:graphicData uri="http://schemas.openxmlformats.org/drawingml/2006/table">
            <a:tbl>
              <a:tblPr/>
              <a:tblGrid>
                <a:gridCol w="2362200"/>
                <a:gridCol w="1752600"/>
                <a:gridCol w="2057400"/>
                <a:gridCol w="2057400"/>
              </a:tblGrid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Muži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Ženy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Celkem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Německo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Estonsko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Nizozemsko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Slovinsko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Litva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Česko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Finsko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Itálie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Maďarsko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Polsko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73" name="Text Box 78"/>
          <p:cNvSpPr txBox="1">
            <a:spLocks noChangeArrowheads="1"/>
          </p:cNvSpPr>
          <p:nvPr/>
        </p:nvSpPr>
        <p:spPr bwMode="auto">
          <a:xfrm>
            <a:off x="1965326" y="6208713"/>
            <a:ext cx="48164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Zdroj: IPPAS 2004</a:t>
            </a:r>
          </a:p>
        </p:txBody>
      </p:sp>
      <p:grpSp>
        <p:nvGrpSpPr>
          <p:cNvPr id="5" name="Skupina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6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58072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2072" y="5858072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2072" y="0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Pěticípá hvězda 9"/>
            <p:cNvSpPr/>
            <p:nvPr/>
          </p:nvSpPr>
          <p:spPr>
            <a:xfrm>
              <a:off x="5884985" y="288949"/>
              <a:ext cx="422030" cy="42203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Pěticípá hvězda 10"/>
            <p:cNvSpPr/>
            <p:nvPr/>
          </p:nvSpPr>
          <p:spPr>
            <a:xfrm>
              <a:off x="5884985" y="6147021"/>
              <a:ext cx="422030" cy="42203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4701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400" dirty="0" smtClean="0"/>
              <a:t>Citace:</a:t>
            </a:r>
          </a:p>
          <a:p>
            <a:pPr marL="342900" indent="-342900">
              <a:buAutoNum type="arabicPeriod"/>
            </a:pPr>
            <a:r>
              <a:rPr lang="cs-CZ" sz="1400" b="1" dirty="0" err="1" smtClean="0"/>
              <a:t>Giddens</a:t>
            </a:r>
            <a:r>
              <a:rPr lang="cs-CZ" sz="1400" b="1" dirty="0"/>
              <a:t>. A. Sociologie: Kosmas, Praha, 1999, s. </a:t>
            </a:r>
            <a:r>
              <a:rPr lang="cs-CZ" sz="1400" b="1" dirty="0" smtClean="0"/>
              <a:t>156</a:t>
            </a:r>
          </a:p>
          <a:p>
            <a:pPr marL="342900" indent="-342900">
              <a:buAutoNum type="arabicPeriod"/>
            </a:pPr>
            <a:endParaRPr lang="cs-CZ" sz="1400" b="1" dirty="0"/>
          </a:p>
          <a:p>
            <a:pPr marL="0" indent="0">
              <a:buNone/>
            </a:pPr>
            <a:r>
              <a:rPr lang="cs-CZ" sz="1400" b="1" dirty="0" smtClean="0"/>
              <a:t>Obrázky: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400" dirty="0" smtClean="0"/>
              <a:t>č. 1. Manželé a děti. 2015</a:t>
            </a:r>
            <a:r>
              <a:rPr lang="cs-CZ" sz="1400" dirty="0"/>
              <a:t>, Dostupné z: http://www.veslavkove.cz/soubory/galerie/obrazky/_1443/_</a:t>
            </a:r>
            <a:r>
              <a:rPr lang="cs-CZ" sz="1400" dirty="0" smtClean="0"/>
              <a:t>20141105_1750978091.jpg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400" dirty="0" smtClean="0"/>
              <a:t>č. 2. Druh. 2015. </a:t>
            </a:r>
            <a:r>
              <a:rPr lang="cs-CZ" sz="1400" dirty="0"/>
              <a:t>Dostupné z: http://upload.wikimedia.org/wikipedia/commons/thumb/a/a3/Adoption-Symbol.png/220px-Adoption-Symbol.png</a:t>
            </a:r>
            <a:endParaRPr lang="cs-CZ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400" dirty="0" smtClean="0"/>
              <a:t>č.3. Auto. 2015. </a:t>
            </a:r>
            <a:r>
              <a:rPr lang="cs-CZ" sz="1400" dirty="0"/>
              <a:t>Dostupné z: http://</a:t>
            </a:r>
            <a:r>
              <a:rPr lang="cs-CZ" sz="1400" dirty="0" smtClean="0"/>
              <a:t>www.spojovacky.com/data/images/Jen-man%C5%BEel%C3%A9-p%C3%A1r-v-aut%C4%9B-zdoben%C3%A9_5019273e28f64-thumb.jpg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400" dirty="0" smtClean="0"/>
              <a:t>č.4. Reprodukce. 2015. </a:t>
            </a:r>
            <a:r>
              <a:rPr lang="cs-CZ" sz="1400" dirty="0"/>
              <a:t>Dostupné z. http://</a:t>
            </a:r>
            <a:r>
              <a:rPr lang="cs-CZ" sz="1400" dirty="0" smtClean="0"/>
              <a:t>www.galeriekocka.cz/reprodukce-modernismus-a-toute-epreuve-2074/000020-reprodukce-modernismus-a-toute-epreuve-2074l.jpg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400" dirty="0" smtClean="0"/>
              <a:t>č.5. Peníze. 2015. </a:t>
            </a:r>
            <a:r>
              <a:rPr lang="cs-CZ" sz="1400" dirty="0"/>
              <a:t>Dostupné z: http://publicdomainvectors.org/tn_img/womanmoney.png</a:t>
            </a:r>
            <a:endParaRPr lang="cs-CZ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400" dirty="0" smtClean="0"/>
              <a:t>č.6. Zvyky. 2015. </a:t>
            </a:r>
            <a:r>
              <a:rPr lang="cs-CZ" sz="1400" dirty="0"/>
              <a:t>Dostupné z: http://</a:t>
            </a:r>
            <a:r>
              <a:rPr lang="cs-CZ" sz="1400" dirty="0" smtClean="0"/>
              <a:t>womanonly.topzine.cz/wp-content/uploads/2013/12/jablko-vanoce.jpg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400" dirty="0" smtClean="0"/>
              <a:t>č.7. Emoce. 2015. </a:t>
            </a:r>
            <a:r>
              <a:rPr lang="cs-CZ" sz="1400" dirty="0"/>
              <a:t>Dostupné z: https://</a:t>
            </a:r>
            <a:r>
              <a:rPr lang="cs-CZ" sz="1400" dirty="0" smtClean="0"/>
              <a:t>encrypted-tbn0.gstatic.com/images?q=tbn:ANd9GcQm9_1dZPMYlunOlwX2NFRJ_catejO5UIuEQBrL1JQJacaglmLE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400" dirty="0" smtClean="0"/>
              <a:t>Použité zdroje: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400" dirty="0"/>
              <a:t>Buriánek. J. Sociologie: Fortuna, Praha, 1996, 2001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400" dirty="0" err="1"/>
              <a:t>Giddens</a:t>
            </a:r>
            <a:r>
              <a:rPr lang="cs-CZ" sz="1400" dirty="0"/>
              <a:t>. A. Sociologie: Kosmas, Praha, 1999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400" dirty="0"/>
              <a:t>Osborne. R. </a:t>
            </a:r>
            <a:r>
              <a:rPr lang="cs-CZ" sz="1400" dirty="0" err="1"/>
              <a:t>Loon</a:t>
            </a:r>
            <a:r>
              <a:rPr lang="cs-CZ" sz="1400" dirty="0"/>
              <a:t>. B. Sociologie: Portál, Praha, </a:t>
            </a:r>
            <a:r>
              <a:rPr lang="cs-CZ" sz="1400" dirty="0" smtClean="0"/>
              <a:t>2001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400" dirty="0" smtClean="0"/>
              <a:t>Slepičková L. Rodina. 2015. Dostupné z: </a:t>
            </a:r>
            <a:r>
              <a:rPr lang="cs-CZ" sz="1400" dirty="0"/>
              <a:t>is.muni.cz/el/1441/podzim2010/SP4BK_SOSP/um/</a:t>
            </a:r>
            <a:r>
              <a:rPr lang="cs-CZ" sz="1400" b="1" dirty="0"/>
              <a:t>Rodina</a:t>
            </a:r>
            <a:r>
              <a:rPr lang="cs-CZ" sz="1400" dirty="0"/>
              <a:t>.</a:t>
            </a:r>
            <a:r>
              <a:rPr lang="cs-CZ" sz="1400" b="1" dirty="0"/>
              <a:t>ppt</a:t>
            </a:r>
            <a:endParaRPr lang="cs-CZ" sz="14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400" dirty="0" smtClean="0"/>
              <a:t>Sociologie rodiny. 2015. Dostupné z: </a:t>
            </a:r>
            <a:r>
              <a:rPr lang="cs-CZ" sz="1400" dirty="0"/>
              <a:t>www.ksa.zcu.cz/podklady/s2sso/s2sÜo.../</a:t>
            </a:r>
            <a:r>
              <a:rPr lang="cs-CZ" sz="1400" dirty="0" smtClean="0"/>
              <a:t>S2SŐO_</a:t>
            </a:r>
            <a:r>
              <a:rPr lang="cs-CZ" sz="1400" b="1" dirty="0" smtClean="0"/>
              <a:t>RODINA</a:t>
            </a:r>
            <a:r>
              <a:rPr lang="cs-CZ" sz="1400" dirty="0" smtClean="0"/>
              <a:t>_07_2.</a:t>
            </a:r>
            <a:r>
              <a:rPr lang="cs-CZ" sz="1400" b="1" dirty="0" smtClean="0"/>
              <a:t>ppt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400" dirty="0"/>
          </a:p>
          <a:p>
            <a:pPr marL="0" indent="0">
              <a:buNone/>
            </a:pP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5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58072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2072" y="5858072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2072" y="0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Pěticípá hvězda 8"/>
            <p:cNvSpPr/>
            <p:nvPr/>
          </p:nvSpPr>
          <p:spPr>
            <a:xfrm>
              <a:off x="5884985" y="288949"/>
              <a:ext cx="422030" cy="42203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Pěticípá hvězda 9"/>
            <p:cNvSpPr/>
            <p:nvPr/>
          </p:nvSpPr>
          <p:spPr>
            <a:xfrm>
              <a:off x="5884985" y="6147021"/>
              <a:ext cx="422030" cy="42203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978019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99697" y="999927"/>
            <a:ext cx="3392606" cy="1325563"/>
          </a:xfrm>
        </p:spPr>
        <p:txBody>
          <a:bodyPr/>
          <a:lstStyle/>
          <a:p>
            <a:pPr algn="ctr"/>
            <a:r>
              <a:rPr lang="cs-CZ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Pojmy</a:t>
            </a:r>
            <a:endParaRPr lang="cs-CZ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51174" y="2951946"/>
            <a:ext cx="11489652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Rodina, příbuzenstvo, manželství, funkce rodiny, krize rodiny, monogamie, polygamie, polyandrie, polygynie, patriarchální, matriarchální, nukleární</a:t>
            </a:r>
            <a:endParaRPr lang="cs-CZ" sz="2800" b="1" dirty="0"/>
          </a:p>
        </p:txBody>
      </p:sp>
      <p:grpSp>
        <p:nvGrpSpPr>
          <p:cNvPr id="5" name="Skupina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6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58072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2072" y="5858072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2072" y="0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Pěticípá hvězda 9"/>
            <p:cNvSpPr/>
            <p:nvPr/>
          </p:nvSpPr>
          <p:spPr>
            <a:xfrm>
              <a:off x="5884985" y="288949"/>
              <a:ext cx="422030" cy="42203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Pěticípá hvězda 10"/>
            <p:cNvSpPr/>
            <p:nvPr/>
          </p:nvSpPr>
          <p:spPr>
            <a:xfrm>
              <a:off x="5884985" y="6147021"/>
              <a:ext cx="422030" cy="42203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46740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26742" y="651463"/>
            <a:ext cx="3938516" cy="1325563"/>
          </a:xfrm>
        </p:spPr>
        <p:txBody>
          <a:bodyPr/>
          <a:lstStyle/>
          <a:p>
            <a:pPr algn="ctr"/>
            <a:r>
              <a:rPr lang="cs-CZ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Kredity</a:t>
            </a:r>
            <a:endParaRPr lang="cs-CZ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51174" y="1917510"/>
            <a:ext cx="11489652" cy="34163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/>
              <a:t>Příspěvek k diskusi:								10 kreditů</a:t>
            </a:r>
            <a:endParaRPr lang="cs-CZ" sz="2400" dirty="0"/>
          </a:p>
          <a:p>
            <a:r>
              <a:rPr lang="cs-CZ" sz="2400" dirty="0"/>
              <a:t>Rodina je základ státu.?!</a:t>
            </a:r>
          </a:p>
          <a:p>
            <a:r>
              <a:rPr lang="cs-CZ" sz="2400" dirty="0"/>
              <a:t>Volný vztah je svoboda, manželství je robota</a:t>
            </a:r>
          </a:p>
          <a:p>
            <a:r>
              <a:rPr lang="cs-CZ" sz="2400" dirty="0"/>
              <a:t>Krize rodiny- nesmysl</a:t>
            </a:r>
          </a:p>
          <a:p>
            <a:r>
              <a:rPr lang="cs-CZ" sz="2400" dirty="0"/>
              <a:t> </a:t>
            </a:r>
          </a:p>
          <a:p>
            <a:r>
              <a:rPr lang="cs-CZ" sz="2400" b="1" dirty="0"/>
              <a:t>Příspěvek k tématu			 					5 kreditů</a:t>
            </a:r>
            <a:endParaRPr lang="cs-CZ" sz="2400" dirty="0"/>
          </a:p>
          <a:p>
            <a:r>
              <a:rPr lang="cs-CZ" sz="2400" dirty="0" smtClean="0"/>
              <a:t>Na příkladu vysvětli funkce rodiny </a:t>
            </a:r>
            <a:endParaRPr lang="cs-CZ" sz="2400" dirty="0"/>
          </a:p>
          <a:p>
            <a:r>
              <a:rPr lang="cs-CZ" sz="2400" dirty="0" smtClean="0"/>
              <a:t>Na příkladech zhodnoť  nové formy soužití</a:t>
            </a:r>
          </a:p>
          <a:p>
            <a:r>
              <a:rPr lang="cs-CZ" sz="2400" dirty="0" smtClean="0"/>
              <a:t>Statisticky zdůvodni důvody krize rodiny</a:t>
            </a:r>
            <a:endParaRPr lang="cs-CZ" sz="2400" dirty="0"/>
          </a:p>
        </p:txBody>
      </p:sp>
      <p:grpSp>
        <p:nvGrpSpPr>
          <p:cNvPr id="5" name="Skupina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6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58072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2072" y="5858072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2072" y="0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Pěticípá hvězda 9"/>
            <p:cNvSpPr/>
            <p:nvPr/>
          </p:nvSpPr>
          <p:spPr>
            <a:xfrm>
              <a:off x="5884985" y="288949"/>
              <a:ext cx="422030" cy="42203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Pěticípá hvězda 10"/>
            <p:cNvSpPr/>
            <p:nvPr/>
          </p:nvSpPr>
          <p:spPr>
            <a:xfrm>
              <a:off x="5884985" y="6147021"/>
              <a:ext cx="422030" cy="42203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87727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kupina 5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026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58072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2072" y="5858072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2072" y="0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Pěticípá hvězda 1"/>
            <p:cNvSpPr/>
            <p:nvPr/>
          </p:nvSpPr>
          <p:spPr>
            <a:xfrm>
              <a:off x="5884985" y="288949"/>
              <a:ext cx="422030" cy="42203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Pěticípá hvězda 6"/>
            <p:cNvSpPr/>
            <p:nvPr/>
          </p:nvSpPr>
          <p:spPr>
            <a:xfrm>
              <a:off x="5884985" y="6147021"/>
              <a:ext cx="422030" cy="42203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8" name="TextovéPole 7"/>
          <p:cNvSpPr txBox="1"/>
          <p:nvPr/>
        </p:nvSpPr>
        <p:spPr>
          <a:xfrm>
            <a:off x="351174" y="2951946"/>
            <a:ext cx="11489652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b="1" dirty="0"/>
              <a:t>„Rodina představuje skupinu osob přímo spjatých příbuzenskými vztahy, jejíž dospělí členové jsou odpovědni za výchovu dětí</a:t>
            </a:r>
            <a:r>
              <a:rPr lang="cs-CZ" sz="2800" b="1" dirty="0" smtClean="0"/>
              <a:t>.“</a:t>
            </a:r>
            <a:r>
              <a:rPr lang="cs-CZ" sz="2800" b="1" baseline="30000" dirty="0" smtClean="0"/>
              <a:t>1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6349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kupina 5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026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58072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2072" y="5858072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2072" y="0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Pěticípá hvězda 1"/>
            <p:cNvSpPr/>
            <p:nvPr/>
          </p:nvSpPr>
          <p:spPr>
            <a:xfrm>
              <a:off x="5884985" y="288949"/>
              <a:ext cx="422030" cy="42203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Pěticípá hvězda 6"/>
            <p:cNvSpPr/>
            <p:nvPr/>
          </p:nvSpPr>
          <p:spPr>
            <a:xfrm>
              <a:off x="5884985" y="6147021"/>
              <a:ext cx="422030" cy="42203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8" name="TextovéPole 7"/>
          <p:cNvSpPr txBox="1"/>
          <p:nvPr/>
        </p:nvSpPr>
        <p:spPr>
          <a:xfrm>
            <a:off x="7464417" y="1608697"/>
            <a:ext cx="4050365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cs-CZ" sz="2800" dirty="0" smtClean="0"/>
              <a:t>Socializační - akulturační</a:t>
            </a:r>
            <a:endParaRPr lang="cs-CZ" sz="28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90499" y="2254687"/>
            <a:ext cx="3786605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cs-CZ" sz="2800" dirty="0" smtClean="0"/>
              <a:t>Biologicko - reprodukční</a:t>
            </a:r>
            <a:endParaRPr lang="cs-CZ" sz="28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800068" y="4355141"/>
            <a:ext cx="1946142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cs-CZ" sz="2800" dirty="0"/>
              <a:t>E</a:t>
            </a:r>
            <a:r>
              <a:rPr lang="cs-CZ" sz="2800" dirty="0" smtClean="0"/>
              <a:t>konomická</a:t>
            </a:r>
            <a:endParaRPr lang="cs-CZ" sz="28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235581" y="4388737"/>
            <a:ext cx="3690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č.4.</a:t>
            </a:r>
            <a:endParaRPr lang="cs-CZ" sz="10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076388" y="6445940"/>
            <a:ext cx="3690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č.5.</a:t>
            </a:r>
            <a:endParaRPr lang="cs-CZ" sz="10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10646884" y="3956444"/>
            <a:ext cx="3369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č.6</a:t>
            </a:r>
            <a:endParaRPr lang="cs-CZ" sz="1000" dirty="0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6460" y="1252349"/>
            <a:ext cx="2380440" cy="3173920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8652" y="4599752"/>
            <a:ext cx="2209800" cy="2066925"/>
          </a:xfrm>
          <a:prstGeom prst="rect">
            <a:avLst/>
          </a:prstGeom>
        </p:spPr>
      </p:pic>
      <p:pic>
        <p:nvPicPr>
          <p:cNvPr id="2050" name="Picture 2" descr="http://womanonly.topzine.cz/wp-content/uploads/2013/12/jablko-vanoc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249" y="2343020"/>
            <a:ext cx="2590635" cy="1736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ovéPole 20"/>
          <p:cNvSpPr txBox="1"/>
          <p:nvPr/>
        </p:nvSpPr>
        <p:spPr>
          <a:xfrm>
            <a:off x="6856948" y="4387829"/>
            <a:ext cx="2060404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cs-CZ" sz="2800" dirty="0" smtClean="0"/>
              <a:t>Emocionální</a:t>
            </a:r>
            <a:endParaRPr lang="cs-CZ" sz="28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10145951" y="6322829"/>
            <a:ext cx="3690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č.7.</a:t>
            </a:r>
            <a:endParaRPr lang="cs-CZ" sz="1000" dirty="0"/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86188" y="5044336"/>
            <a:ext cx="2781300" cy="1647825"/>
          </a:xfrm>
          <a:prstGeom prst="rect">
            <a:avLst/>
          </a:prstGeom>
        </p:spPr>
      </p:pic>
      <p:sp>
        <p:nvSpPr>
          <p:cNvPr id="23" name="Rectangle 2"/>
          <p:cNvSpPr txBox="1">
            <a:spLocks noChangeArrowheads="1"/>
          </p:cNvSpPr>
          <p:nvPr/>
        </p:nvSpPr>
        <p:spPr>
          <a:xfrm>
            <a:off x="1597137" y="394674"/>
            <a:ext cx="3479251" cy="6555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altLang="cs-CZ" sz="4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Funkce rodiny</a:t>
            </a:r>
            <a:endParaRPr lang="cs-CZ" altLang="cs-CZ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125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0" grpId="0"/>
      <p:bldP spid="15" grpId="0"/>
      <p:bldP spid="18" grpId="0"/>
      <p:bldP spid="21" grpId="0" animBg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kupina 5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026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58072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2072" y="5858072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2072" y="0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Pěticípá hvězda 1"/>
            <p:cNvSpPr/>
            <p:nvPr/>
          </p:nvSpPr>
          <p:spPr>
            <a:xfrm>
              <a:off x="5884985" y="288949"/>
              <a:ext cx="422030" cy="42203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Pěticípá hvězda 6"/>
            <p:cNvSpPr/>
            <p:nvPr/>
          </p:nvSpPr>
          <p:spPr>
            <a:xfrm>
              <a:off x="5884985" y="6147021"/>
              <a:ext cx="422030" cy="42203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8" name="TextovéPole 7"/>
          <p:cNvSpPr txBox="1"/>
          <p:nvPr/>
        </p:nvSpPr>
        <p:spPr>
          <a:xfrm>
            <a:off x="6986745" y="3942464"/>
            <a:ext cx="1707805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cs-CZ" sz="2800" dirty="0" smtClean="0"/>
              <a:t>Bezdětní</a:t>
            </a:r>
            <a:endParaRPr lang="cs-CZ" sz="28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3688" y="1644759"/>
            <a:ext cx="2619375" cy="1743075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999928" y="2254687"/>
            <a:ext cx="2366564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cs-CZ" sz="2800" dirty="0" smtClean="0"/>
              <a:t>Manželé </a:t>
            </a:r>
            <a:r>
              <a:rPr lang="cs-CZ" sz="2800" dirty="0"/>
              <a:t>+ </a:t>
            </a:r>
            <a:r>
              <a:rPr lang="cs-CZ" sz="2800" dirty="0" smtClean="0"/>
              <a:t>děti</a:t>
            </a:r>
            <a:endParaRPr lang="cs-CZ" sz="28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999928" y="4988358"/>
            <a:ext cx="3151443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cs-CZ" sz="2800" dirty="0" smtClean="0"/>
              <a:t>Druh, družka </a:t>
            </a:r>
            <a:r>
              <a:rPr lang="cs-CZ" sz="2800" dirty="0"/>
              <a:t>+ </a:t>
            </a:r>
            <a:r>
              <a:rPr lang="cs-CZ" sz="2800" dirty="0" smtClean="0"/>
              <a:t>děti</a:t>
            </a:r>
            <a:endParaRPr lang="cs-CZ" sz="28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460634" y="3141613"/>
            <a:ext cx="3690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č.1.</a:t>
            </a:r>
            <a:endParaRPr lang="cs-CZ" sz="1000" dirty="0"/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65175" y="4800797"/>
            <a:ext cx="1676400" cy="1057275"/>
          </a:xfrm>
          <a:prstGeom prst="rect">
            <a:avLst/>
          </a:prstGeom>
        </p:spPr>
      </p:pic>
      <p:sp>
        <p:nvSpPr>
          <p:cNvPr id="15" name="TextovéPole 14"/>
          <p:cNvSpPr txBox="1"/>
          <p:nvPr/>
        </p:nvSpPr>
        <p:spPr>
          <a:xfrm>
            <a:off x="5911494" y="5633215"/>
            <a:ext cx="3690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č.2.</a:t>
            </a:r>
            <a:endParaRPr lang="cs-CZ" sz="1000" dirty="0"/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65093" y="3402641"/>
            <a:ext cx="2047875" cy="1905000"/>
          </a:xfrm>
          <a:prstGeom prst="rect">
            <a:avLst/>
          </a:prstGeom>
        </p:spPr>
      </p:pic>
      <p:sp>
        <p:nvSpPr>
          <p:cNvPr id="18" name="TextovéPole 17"/>
          <p:cNvSpPr txBox="1"/>
          <p:nvPr/>
        </p:nvSpPr>
        <p:spPr>
          <a:xfrm>
            <a:off x="10204524" y="5061420"/>
            <a:ext cx="3690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č.3.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36565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0" grpId="0"/>
      <p:bldP spid="15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9928"/>
            <a:ext cx="10515600" cy="1325563"/>
          </a:xfrm>
        </p:spPr>
        <p:txBody>
          <a:bodyPr/>
          <a:lstStyle/>
          <a:p>
            <a:pPr algn="ctr"/>
            <a:r>
              <a:rPr lang="cs-CZ" altLang="cs-CZ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Alternativní rodinné formy k nukleární rodině a manželství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9928" y="2747169"/>
            <a:ext cx="6515100" cy="2689225"/>
          </a:xfrm>
        </p:spPr>
        <p:txBody>
          <a:bodyPr/>
          <a:lstStyle/>
          <a:p>
            <a:pPr marL="609600" indent="-609600">
              <a:buFontTx/>
              <a:buAutoNum type="arabicParenR"/>
            </a:pPr>
            <a:r>
              <a:rPr lang="cs-CZ" altLang="cs-CZ" dirty="0"/>
              <a:t>“</a:t>
            </a:r>
            <a:r>
              <a:rPr lang="cs-CZ" altLang="cs-CZ" b="1" dirty="0"/>
              <a:t>Svobodní”/Singles</a:t>
            </a:r>
          </a:p>
          <a:p>
            <a:pPr marL="609600" indent="-609600">
              <a:buFontTx/>
              <a:buAutoNum type="arabicParenR"/>
            </a:pPr>
            <a:r>
              <a:rPr lang="cs-CZ" altLang="cs-CZ" b="1" dirty="0" smtClean="0"/>
              <a:t>Homosexuální </a:t>
            </a:r>
            <a:r>
              <a:rPr lang="cs-CZ" altLang="cs-CZ" b="1" dirty="0"/>
              <a:t>rodiče</a:t>
            </a:r>
          </a:p>
          <a:p>
            <a:pPr marL="609600" indent="-609600">
              <a:buFontTx/>
              <a:buAutoNum type="arabicParenR"/>
            </a:pPr>
            <a:r>
              <a:rPr lang="cs-CZ" altLang="cs-CZ" b="1" dirty="0"/>
              <a:t>Komuny</a:t>
            </a:r>
          </a:p>
          <a:p>
            <a:pPr marL="609600" indent="-609600">
              <a:buFontTx/>
              <a:buAutoNum type="arabicParenR"/>
            </a:pPr>
            <a:r>
              <a:rPr lang="cs-CZ" altLang="cs-CZ" b="1" dirty="0"/>
              <a:t>Dobrovolně bezdětné rodiny/páry</a:t>
            </a:r>
          </a:p>
          <a:p>
            <a:pPr marL="609600" indent="-609600">
              <a:buFontTx/>
              <a:buAutoNum type="arabicParenR"/>
            </a:pPr>
            <a:endParaRPr lang="cs-CZ" altLang="cs-CZ" dirty="0"/>
          </a:p>
          <a:p>
            <a:pPr marL="609600" indent="-609600">
              <a:buFontTx/>
              <a:buAutoNum type="arabicParenR"/>
            </a:pPr>
            <a:endParaRPr lang="cs-CZ" altLang="cs-CZ" dirty="0"/>
          </a:p>
          <a:p>
            <a:pPr marL="609600" indent="-609600">
              <a:buFontTx/>
              <a:buAutoNum type="arabicParenR"/>
            </a:pPr>
            <a:endParaRPr lang="cs-CZ" alt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5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58072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2072" y="5858072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2072" y="0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Pěticípá hvězda 8"/>
            <p:cNvSpPr/>
            <p:nvPr/>
          </p:nvSpPr>
          <p:spPr>
            <a:xfrm>
              <a:off x="5884985" y="288949"/>
              <a:ext cx="422030" cy="42203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Pěticípá hvězda 9"/>
            <p:cNvSpPr/>
            <p:nvPr/>
          </p:nvSpPr>
          <p:spPr>
            <a:xfrm>
              <a:off x="5884985" y="6147021"/>
              <a:ext cx="422030" cy="42203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10668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629201" y="742035"/>
            <a:ext cx="8933597" cy="1325563"/>
          </a:xfrm>
        </p:spPr>
        <p:txBody>
          <a:bodyPr/>
          <a:lstStyle/>
          <a:p>
            <a:pPr algn="ctr"/>
            <a:r>
              <a:rPr lang="cs-CZ" altLang="cs-CZ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Rodina a manželství v západní společnosti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199" y="2624921"/>
            <a:ext cx="10515600" cy="2828262"/>
          </a:xfrm>
        </p:spPr>
        <p:txBody>
          <a:bodyPr/>
          <a:lstStyle/>
          <a:p>
            <a:pPr marL="609600" indent="-609600">
              <a:buFontTx/>
              <a:buAutoNum type="alphaLcParenR"/>
            </a:pPr>
            <a:r>
              <a:rPr lang="cs-CZ" altLang="cs-CZ" dirty="0"/>
              <a:t>je </a:t>
            </a:r>
            <a:r>
              <a:rPr lang="cs-CZ" altLang="cs-CZ" b="1" dirty="0"/>
              <a:t>monogamní</a:t>
            </a:r>
            <a:endParaRPr lang="cs-CZ" altLang="cs-CZ" dirty="0"/>
          </a:p>
          <a:p>
            <a:pPr marL="609600" indent="-609600">
              <a:buFontTx/>
              <a:buAutoNum type="alphaLcParenR"/>
            </a:pPr>
            <a:r>
              <a:rPr lang="cs-CZ" altLang="cs-CZ" dirty="0"/>
              <a:t>vysoká rozvodovost, takže lze spíše mluvit o </a:t>
            </a:r>
            <a:r>
              <a:rPr lang="cs-CZ" altLang="cs-CZ" b="1" i="1" dirty="0"/>
              <a:t>sériové monogamii</a:t>
            </a:r>
            <a:endParaRPr lang="cs-CZ" altLang="cs-CZ" dirty="0"/>
          </a:p>
          <a:p>
            <a:pPr marL="609600" indent="-609600">
              <a:buFontTx/>
              <a:buAutoNum type="alphaLcParenR"/>
            </a:pPr>
            <a:r>
              <a:rPr lang="cs-CZ" altLang="cs-CZ" dirty="0"/>
              <a:t>manželství vychází z představy </a:t>
            </a:r>
            <a:r>
              <a:rPr lang="cs-CZ" altLang="cs-CZ" b="1" dirty="0"/>
              <a:t>romantické lásky</a:t>
            </a:r>
            <a:endParaRPr lang="cs-CZ" altLang="cs-CZ" dirty="0"/>
          </a:p>
          <a:p>
            <a:pPr marL="609600" indent="-609600">
              <a:buFontTx/>
              <a:buAutoNum type="alphaLcParenR"/>
            </a:pPr>
            <a:r>
              <a:rPr lang="cs-CZ" altLang="cs-CZ" dirty="0"/>
              <a:t>rodina je obvykle </a:t>
            </a:r>
            <a:r>
              <a:rPr lang="cs-CZ" altLang="cs-CZ" b="1" dirty="0" smtClean="0"/>
              <a:t>patriarchální </a:t>
            </a:r>
            <a:r>
              <a:rPr lang="cs-CZ" altLang="cs-CZ" b="1" dirty="0"/>
              <a:t>a </a:t>
            </a:r>
            <a:r>
              <a:rPr lang="cs-CZ" altLang="cs-CZ" b="1" dirty="0" smtClean="0"/>
              <a:t>neolokální </a:t>
            </a:r>
            <a:endParaRPr lang="cs-CZ" altLang="cs-CZ" dirty="0"/>
          </a:p>
          <a:p>
            <a:pPr marL="609600" indent="-609600">
              <a:buFontTx/>
              <a:buAutoNum type="alphaLcParenR"/>
            </a:pPr>
            <a:r>
              <a:rPr lang="cs-CZ" altLang="cs-CZ" dirty="0"/>
              <a:t>rodina má </a:t>
            </a:r>
            <a:r>
              <a:rPr lang="cs-CZ" altLang="cs-CZ" b="1" dirty="0"/>
              <a:t>nukleární </a:t>
            </a:r>
            <a:r>
              <a:rPr lang="cs-CZ" altLang="cs-CZ" dirty="0"/>
              <a:t>charakter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5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58072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2072" y="5858072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2072" y="0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Pěticípá hvězda 8"/>
            <p:cNvSpPr/>
            <p:nvPr/>
          </p:nvSpPr>
          <p:spPr>
            <a:xfrm>
              <a:off x="5884985" y="288949"/>
              <a:ext cx="422030" cy="42203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Pěticípá hvězda 9"/>
            <p:cNvSpPr/>
            <p:nvPr/>
          </p:nvSpPr>
          <p:spPr>
            <a:xfrm>
              <a:off x="5884985" y="6147021"/>
              <a:ext cx="422030" cy="42203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88787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33675" y="999928"/>
            <a:ext cx="6724650" cy="1325563"/>
          </a:xfrm>
        </p:spPr>
        <p:txBody>
          <a:bodyPr anchor="ctr">
            <a:normAutofit/>
          </a:bodyPr>
          <a:lstStyle/>
          <a:p>
            <a:pPr algn="ctr"/>
            <a:r>
              <a:rPr lang="cs-CZ" altLang="cs-CZ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Od tradiční k moderní rodině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76472" y="2474009"/>
            <a:ext cx="10515600" cy="294659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Široká, vícegenerační – </a:t>
            </a:r>
            <a:r>
              <a:rPr lang="cs-CZ" altLang="cs-CZ" b="1" dirty="0"/>
              <a:t>nukleární, manželská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Univerzální funkce – </a:t>
            </a:r>
            <a:r>
              <a:rPr lang="cs-CZ" altLang="cs-CZ" b="1" dirty="0"/>
              <a:t>pečovatelská, statusotvorná, citová funkce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Náboženský, církevní charakter – </a:t>
            </a:r>
            <a:r>
              <a:rPr lang="cs-CZ" altLang="cs-CZ" b="1" dirty="0"/>
              <a:t>občanský charakter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Patriarchální hlava domácnosti – </a:t>
            </a:r>
            <a:r>
              <a:rPr lang="cs-CZ" altLang="cs-CZ" b="1" dirty="0"/>
              <a:t>komplementární role otce a matky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Předávání ekonomického kapitálu –</a:t>
            </a:r>
            <a:r>
              <a:rPr lang="cs-CZ" altLang="cs-CZ" b="1" dirty="0"/>
              <a:t> předávání ekonomického, sociálního a kulturního kapitálu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600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5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58072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2072" y="5858072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2072" y="0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http://files.turnovskarodina.webnode.cz/200000013-64bb065b33/pikto_rodina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99928" cy="999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Pěticípá hvězda 8"/>
            <p:cNvSpPr/>
            <p:nvPr/>
          </p:nvSpPr>
          <p:spPr>
            <a:xfrm>
              <a:off x="5884985" y="288949"/>
              <a:ext cx="422030" cy="42203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Pěticípá hvězda 9"/>
            <p:cNvSpPr/>
            <p:nvPr/>
          </p:nvSpPr>
          <p:spPr>
            <a:xfrm>
              <a:off x="5884985" y="6147021"/>
              <a:ext cx="422030" cy="42203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78234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</TotalTime>
  <Words>494</Words>
  <Application>Microsoft Office PowerPoint</Application>
  <PresentationFormat>Širokoúhlá obrazovka</PresentationFormat>
  <Paragraphs>142</Paragraphs>
  <Slides>13</Slides>
  <Notes>2</Notes>
  <HiddenSlides>1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Motiv Office</vt:lpstr>
      <vt:lpstr>Rodina</vt:lpstr>
      <vt:lpstr>Pojmy</vt:lpstr>
      <vt:lpstr>Kredity</vt:lpstr>
      <vt:lpstr>Prezentace aplikace PowerPoint</vt:lpstr>
      <vt:lpstr>Prezentace aplikace PowerPoint</vt:lpstr>
      <vt:lpstr>Prezentace aplikace PowerPoint</vt:lpstr>
      <vt:lpstr>Alternativní rodinné formy k nukleární rodině a manželství</vt:lpstr>
      <vt:lpstr>Rodina a manželství v západní společnosti</vt:lpstr>
      <vt:lpstr>Od tradiční k moderní rodině</vt:lpstr>
      <vt:lpstr>Od moderní rodině k rodině postmoderní</vt:lpstr>
      <vt:lpstr>Česká rodina a její proměny</vt:lpstr>
      <vt:lpstr>Míra souhlasu s výrokem „Manželství je staromódní“ (%)</vt:lpstr>
      <vt:lpstr>Zdroje: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Rodina</dc:title>
  <dc:creator>Zdeněk Maňák</dc:creator>
  <cp:lastModifiedBy>Zdeněk Maňák</cp:lastModifiedBy>
  <cp:revision>15</cp:revision>
  <dcterms:created xsi:type="dcterms:W3CDTF">2015-01-27T14:44:00Z</dcterms:created>
  <dcterms:modified xsi:type="dcterms:W3CDTF">2015-01-28T08:26:10Z</dcterms:modified>
</cp:coreProperties>
</file>