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54F8C-FE2E-4D3A-91A7-E8776D701CE4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23F1-138E-4CEF-9371-911A70405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Sociologické směry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7444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dirty="0" smtClean="0"/>
              <a:t>Pozitivismus </a:t>
            </a:r>
            <a:r>
              <a:rPr lang="cs-CZ" sz="2400" dirty="0"/>
              <a:t>je směr ve vědě a ve filozofii, který tvrdí, že vědecké pozorování musí vycházet z toho, co je dané, skutečné, tedy pozitivní; jestliže vědecké pozorování vychází jen z toho, co je dané a skutečné, poznávat můžeme jen to, co je přístupné naší zkušenosti, vše ostatní je </a:t>
            </a:r>
            <a:r>
              <a:rPr lang="cs-CZ" sz="2400" dirty="0" smtClean="0"/>
              <a:t>metafyzika.</a:t>
            </a:r>
          </a:p>
          <a:p>
            <a:pPr marL="0" indent="0" algn="just">
              <a:buNone/>
            </a:pPr>
            <a:r>
              <a:rPr lang="cs-CZ" sz="2400" dirty="0"/>
              <a:t>Pozitivisté zdůrazňovali důležitost pečlivého studia a přímého pozorování; pozitivistická věda měla vidět lidi, takové, jací jsou a ne jakými by si přáli být. Pozitivisté zcela pomíjeli lidskou tvořivost, to, že žijeme ve světě, který je obdařen významem, nebrali v potaz, že musí vyvinout nástroje pro pochopení reality strukturované lidských vědomím a úsilím Do popředí se dostává rozum, racionalita.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77329" y="1801669"/>
            <a:ext cx="578934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/>
              <a:t>objektivita, porozumění, sebepoznání</a:t>
            </a:r>
            <a:endParaRPr lang="cs-CZ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dirty="0"/>
              <a:t>	</a:t>
            </a:r>
            <a:r>
              <a:rPr lang="cs-CZ" sz="2400" b="1" dirty="0" smtClean="0"/>
              <a:t>Strukturalismus</a:t>
            </a:r>
            <a:r>
              <a:rPr lang="cs-CZ" sz="2400" dirty="0" smtClean="0"/>
              <a:t> je velmi široký vědecký směr i metoda v jazykovědě, literární vědě a jiných humanitních vědách, který vznikl ve 20. století. Proti analytické metodě rozkladu a studia jednoduchých prvků zdůrazňuje význam struktur, tj. celkového uspořádání složitých systémů a vztahů mezi jejich prvky. Zdůrazňuje také účelovou, komunikační povahu jazyka.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394498" y="1927483"/>
            <a:ext cx="235500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 smtClean="0"/>
              <a:t>Diskurs</a:t>
            </a:r>
            <a:r>
              <a:rPr lang="cs-CZ" sz="2400" b="1" dirty="0"/>
              <a:t>, </a:t>
            </a:r>
            <a:r>
              <a:rPr lang="cs-CZ" sz="2400" b="1" dirty="0" err="1"/>
              <a:t>Barthers</a:t>
            </a:r>
            <a:endParaRPr lang="cs-CZ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5656" y="5589240"/>
            <a:ext cx="662473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Roland </a:t>
            </a:r>
            <a:r>
              <a:rPr lang="cs-CZ" dirty="0" err="1"/>
              <a:t>Barthes</a:t>
            </a:r>
            <a:r>
              <a:rPr lang="cs-CZ" dirty="0"/>
              <a:t> [</a:t>
            </a:r>
            <a:r>
              <a:rPr lang="cs-CZ" dirty="0" err="1"/>
              <a:t>bart</a:t>
            </a:r>
            <a:r>
              <a:rPr lang="cs-CZ" dirty="0"/>
              <a:t>] byl francouzský literární kritik a teoretik, filosof a sémiotik. Ovlivnil rozvoj strukturalismu a sémiologie. </a:t>
            </a:r>
            <a:r>
              <a:rPr lang="cs-CZ" dirty="0" smtClean="0"/>
              <a:t>(1915 - </a:t>
            </a:r>
            <a:r>
              <a:rPr lang="cs-CZ" dirty="0"/>
              <a:t> </a:t>
            </a:r>
            <a:r>
              <a:rPr lang="cs-CZ" dirty="0" smtClean="0"/>
              <a:t>1980)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STRUKTURÁLNÍ FUNKCIONALISMUS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dirty="0" smtClean="0"/>
              <a:t>1.  Prvky společnosti </a:t>
            </a:r>
            <a:r>
              <a:rPr lang="cs-CZ" sz="2400" dirty="0"/>
              <a:t>(elementy, subsystémy) jsou ve vzájemných vztazích a plní vůči sobě navzájem a vůči celku určité funkce.</a:t>
            </a:r>
          </a:p>
          <a:p>
            <a:pPr algn="just">
              <a:buNone/>
            </a:pPr>
            <a:r>
              <a:rPr lang="cs-CZ" sz="2400" dirty="0" smtClean="0"/>
              <a:t>2.  Funkce vztahů  mohou </a:t>
            </a:r>
            <a:r>
              <a:rPr lang="cs-CZ" sz="2400" dirty="0"/>
              <a:t>být pozitivní </a:t>
            </a:r>
            <a:r>
              <a:rPr lang="cs-CZ" sz="2400" dirty="0" smtClean="0"/>
              <a:t>nebo </a:t>
            </a:r>
            <a:r>
              <a:rPr lang="cs-CZ" sz="2400" dirty="0"/>
              <a:t>negativní </a:t>
            </a:r>
            <a:r>
              <a:rPr lang="cs-CZ" sz="2400" dirty="0" smtClean="0"/>
              <a:t>,záměrné nebo nezamýšlené).</a:t>
            </a:r>
            <a:endParaRPr lang="cs-CZ" sz="2400" dirty="0"/>
          </a:p>
          <a:p>
            <a:pPr algn="just">
              <a:buNone/>
            </a:pPr>
            <a:r>
              <a:rPr lang="cs-CZ" sz="2400" dirty="0" smtClean="0"/>
              <a:t>3.   Každý sociologický </a:t>
            </a:r>
            <a:r>
              <a:rPr lang="cs-CZ" sz="2400" dirty="0"/>
              <a:t>systém se snaží minimalizovat změny prostřednictvím </a:t>
            </a:r>
            <a:r>
              <a:rPr lang="cs-CZ" sz="2400" dirty="0" smtClean="0"/>
              <a:t>přenastavení </a:t>
            </a:r>
            <a:r>
              <a:rPr lang="cs-CZ" sz="2400" dirty="0"/>
              <a:t>a kontroly a směřuje ke stavu dynamické sociální rovnováhy. </a:t>
            </a: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4.  Hodnotový systém zakládá pravidla chování, která jsou základem hodnotového souhlasu, jenž je pro integraci systému rozhodující.</a:t>
            </a:r>
          </a:p>
          <a:p>
            <a:pPr algn="just">
              <a:buNone/>
            </a:pPr>
            <a:r>
              <a:rPr lang="cs-CZ" sz="2400" dirty="0" smtClean="0"/>
              <a:t>5.  Změny </a:t>
            </a:r>
            <a:r>
              <a:rPr lang="cs-CZ" sz="2400" dirty="0"/>
              <a:t>v systému probíhají evolučně nikoliv revolučně.</a:t>
            </a:r>
          </a:p>
          <a:p>
            <a:pPr>
              <a:buNone/>
            </a:pPr>
            <a:endParaRPr lang="cs-CZ" sz="2400" b="1" u="sng" dirty="0"/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984817" y="908720"/>
            <a:ext cx="517436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/>
              <a:t>Talcott Parsons, sociální struktura</a:t>
            </a:r>
            <a:endParaRPr lang="cs-CZ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84817" y="1408490"/>
            <a:ext cx="576064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Talcott </a:t>
            </a:r>
            <a:r>
              <a:rPr lang="cs-CZ" dirty="0"/>
              <a:t>Parsons byl americký sociolog, čelní představitel strukturálního funkcionalismu</a:t>
            </a:r>
            <a:r>
              <a:rPr lang="cs-CZ" dirty="0" smtClean="0"/>
              <a:t>. (1902 – 1979)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SYMBOLICKÝ INTERAKCIONISMUS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2808312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Zdůrazňuje </a:t>
            </a:r>
            <a:r>
              <a:rPr lang="cs-CZ" sz="2400" u="sng" dirty="0" smtClean="0"/>
              <a:t>symbolické</a:t>
            </a:r>
            <a:r>
              <a:rPr lang="cs-CZ" sz="2400" dirty="0" smtClean="0"/>
              <a:t> </a:t>
            </a:r>
            <a:r>
              <a:rPr lang="cs-CZ" sz="2400" dirty="0"/>
              <a:t>zprostředkování sociální interakce mezi jednotlivci. Symboličtí interakcionisté zastávají názor, že význam je vytvářen ve výměně symbolických obsahů během </a:t>
            </a:r>
            <a:r>
              <a:rPr lang="cs-CZ" sz="2400" u="sng" dirty="0"/>
              <a:t>interakce</a:t>
            </a:r>
            <a:r>
              <a:rPr lang="cs-CZ" sz="2400" dirty="0"/>
              <a:t> a soustředí se tedy především na </a:t>
            </a:r>
            <a:r>
              <a:rPr lang="cs-CZ" sz="2400" u="sng" dirty="0"/>
              <a:t>jazyk</a:t>
            </a:r>
            <a:r>
              <a:rPr lang="cs-CZ" sz="2400" dirty="0"/>
              <a:t> a řeč jako její prostředky. Samotný pojem symbolický interakcionismus vzniká až v 50. letech 20. století a zavádí jej </a:t>
            </a:r>
            <a:r>
              <a:rPr lang="cs-CZ" sz="2400" u="sng" dirty="0"/>
              <a:t>Herbert Blumer</a:t>
            </a:r>
            <a:r>
              <a:rPr lang="cs-CZ" sz="2400" dirty="0"/>
              <a:t>. </a:t>
            </a:r>
            <a:r>
              <a:rPr lang="cs-CZ" sz="2400" dirty="0" smtClean="0"/>
              <a:t>(</a:t>
            </a:r>
            <a:r>
              <a:rPr lang="cs-CZ" sz="2400" u="sng" dirty="0" smtClean="0"/>
              <a:t>1900</a:t>
            </a:r>
            <a:r>
              <a:rPr lang="cs-CZ" sz="2400" dirty="0" smtClean="0"/>
              <a:t> </a:t>
            </a:r>
            <a:r>
              <a:rPr lang="cs-CZ" sz="2400" dirty="0"/>
              <a:t>- </a:t>
            </a:r>
            <a:r>
              <a:rPr lang="cs-CZ" sz="2400" u="sng" dirty="0" smtClean="0"/>
              <a:t>1987</a:t>
            </a:r>
            <a:r>
              <a:rPr lang="cs-CZ" sz="2400" dirty="0"/>
              <a:t>) byl americký sociolog.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91680" y="1448936"/>
            <a:ext cx="6408999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cs-CZ" sz="2800" b="1" dirty="0"/>
              <a:t>Herbert Blumer, interakcí s druhými lidmi </a:t>
            </a:r>
          </a:p>
          <a:p>
            <a:r>
              <a:rPr lang="cs-CZ" sz="2800" b="1" dirty="0" smtClean="0"/>
              <a:t>Jazyk, symbol</a:t>
            </a:r>
            <a:endParaRPr lang="cs-CZ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95736" y="5453777"/>
            <a:ext cx="649106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Bývá </a:t>
            </a:r>
            <a:r>
              <a:rPr lang="cs-CZ" dirty="0"/>
              <a:t>řazen mezi zástupce tzv. chicagské sociologické školy.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FENOMENOLOGICKÁ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924944"/>
            <a:ext cx="8229600" cy="15121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Směr v sociologii, který </a:t>
            </a:r>
            <a:r>
              <a:rPr lang="cs-CZ" sz="2400" dirty="0" smtClean="0"/>
              <a:t>klade </a:t>
            </a:r>
            <a:r>
              <a:rPr lang="cs-CZ" sz="2400" dirty="0"/>
              <a:t>důraz na postavení individua v sociálním světě, na jeho prožívání sociálních situací a na studium každodenní činnosti jako základního objektu sociologického poznání.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3567" y="1587584"/>
            <a:ext cx="8003233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dirty="0" smtClean="0"/>
              <a:t>Každodennost</a:t>
            </a:r>
            <a:r>
              <a:rPr lang="cs-CZ" sz="2800" b="1" dirty="0"/>
              <a:t>, běžné aktivity, natural </a:t>
            </a:r>
            <a:r>
              <a:rPr lang="cs-CZ" sz="2800" b="1" dirty="0" smtClean="0"/>
              <a:t>stance, </a:t>
            </a:r>
            <a:r>
              <a:rPr lang="cs-CZ" sz="2800" b="1" dirty="0"/>
              <a:t>věci prostě za dané, berou je tak, jak přicházejí</a:t>
            </a:r>
            <a:endParaRPr lang="cs-CZ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INTERPRETATIVNÍ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600" dirty="0" smtClean="0"/>
              <a:t>Představitelem </a:t>
            </a:r>
            <a:r>
              <a:rPr lang="cs-CZ" sz="2600" dirty="0"/>
              <a:t>je německý sociolog </a:t>
            </a:r>
            <a:r>
              <a:rPr lang="cs-CZ" sz="2600" b="1" dirty="0"/>
              <a:t>Max Weber (1864-1920). </a:t>
            </a:r>
            <a:r>
              <a:rPr lang="cs-CZ" sz="2600" dirty="0"/>
              <a:t>Ten zdůrazňoval (oproti všem předchozím koncepcím) význam „porozumění“, pochopení smyslu lidské činnosti. Přichází se sociologií jako </a:t>
            </a:r>
            <a:r>
              <a:rPr lang="cs-CZ" sz="2600" b="1" dirty="0"/>
              <a:t>vědou chápající, rozumějící</a:t>
            </a:r>
            <a:r>
              <a:rPr lang="cs-CZ" sz="2600" dirty="0"/>
              <a:t>. Úkolem takové vědy není jen objektivistický popis, ale pochopení smyslu, který lidé svému jednání přisuzují. </a:t>
            </a:r>
            <a:r>
              <a:rPr lang="cs-CZ" sz="2600" dirty="0" smtClean="0"/>
              <a:t>Počátkem </a:t>
            </a:r>
            <a:r>
              <a:rPr lang="cs-CZ" sz="2600" dirty="0"/>
              <a:t>20. století vstupuje do sociologie italský sociolog </a:t>
            </a:r>
            <a:r>
              <a:rPr lang="cs-CZ" sz="2600" b="1" dirty="0" err="1"/>
              <a:t>Vilfredo</a:t>
            </a:r>
            <a:r>
              <a:rPr lang="cs-CZ" sz="2600" b="1" dirty="0"/>
              <a:t> </a:t>
            </a:r>
            <a:r>
              <a:rPr lang="cs-CZ" sz="2600" b="1" dirty="0" err="1"/>
              <a:t>Pareto</a:t>
            </a:r>
            <a:r>
              <a:rPr lang="cs-CZ" sz="2600" b="1" dirty="0"/>
              <a:t> (1848-1923)</a:t>
            </a:r>
            <a:r>
              <a:rPr lang="cs-CZ" sz="2600" dirty="0"/>
              <a:t>. Východiskem jeho pojetí sociologie je zkušenost a pozorování. Lidé podle </a:t>
            </a:r>
            <a:r>
              <a:rPr lang="cs-CZ" sz="2600" dirty="0" err="1"/>
              <a:t>Pareta</a:t>
            </a:r>
            <a:r>
              <a:rPr lang="cs-CZ" sz="2600" dirty="0"/>
              <a:t> nejednají na základě logické úvahy, ale pod tlakem okolností, teprve dodatečně vkládají dojednání racionální zdůvodnění</a:t>
            </a:r>
            <a:r>
              <a:rPr lang="cs-CZ" sz="2600" dirty="0" smtClean="0"/>
              <a:t>.</a:t>
            </a:r>
            <a:endParaRPr lang="cs-CZ" sz="2600" dirty="0"/>
          </a:p>
        </p:txBody>
      </p:sp>
      <p:sp>
        <p:nvSpPr>
          <p:cNvPr id="4" name="Obdélník 3"/>
          <p:cNvSpPr/>
          <p:nvPr/>
        </p:nvSpPr>
        <p:spPr>
          <a:xfrm>
            <a:off x="457200" y="978828"/>
            <a:ext cx="82296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cs-CZ" sz="2800" b="1" dirty="0"/>
              <a:t>I</a:t>
            </a:r>
            <a:r>
              <a:rPr lang="cs-CZ" sz="2800" b="1" dirty="0" smtClean="0"/>
              <a:t>nterpretace</a:t>
            </a:r>
            <a:r>
              <a:rPr lang="cs-CZ" sz="2800" b="1" dirty="0"/>
              <a:t>, kontextualizmus, </a:t>
            </a:r>
            <a:r>
              <a:rPr lang="cs-CZ" sz="2800" b="1" dirty="0" smtClean="0"/>
              <a:t>konkretismus, </a:t>
            </a:r>
            <a:r>
              <a:rPr lang="cs-CZ" sz="2800" b="1" dirty="0"/>
              <a:t>skutečnost není pevně dána</a:t>
            </a:r>
            <a:endParaRPr lang="cs-CZ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FORMÁLNÍ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2476880"/>
            <a:ext cx="8229600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/>
              <a:t>K dominantním postavám vývoje sociologie patří na přelomu století německý sociolog </a:t>
            </a:r>
            <a:r>
              <a:rPr lang="cs-CZ" sz="2600" dirty="0" err="1"/>
              <a:t>Georg</a:t>
            </a:r>
            <a:r>
              <a:rPr lang="cs-CZ" sz="2600" b="1" dirty="0"/>
              <a:t> </a:t>
            </a:r>
            <a:r>
              <a:rPr lang="cs-CZ" sz="2600" b="1" dirty="0" err="1"/>
              <a:t>Simmel</a:t>
            </a:r>
            <a:r>
              <a:rPr lang="cs-CZ" sz="2600" b="1" dirty="0"/>
              <a:t> (1858-1918) </a:t>
            </a:r>
            <a:r>
              <a:rPr lang="cs-CZ" sz="2600" dirty="0"/>
              <a:t>považovaný za zakladatele formální sociologie. Sociologická škola z konce 19. a počátku 20. století, snažící se podat analýzu "čistých forem sociálnosti", forem vzájemného působení a sociálních vztahů mezi lidmi, abstrahujíc od konkrétně historického obsahu společenských jevů. Její představitelé  spatřovali ve společnosti složitou síť vztahů mezi jednotlivci, interindividuální vztahy dělí na sociální procesy, sociální vztahy a sociální struktury.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57199" y="1124744"/>
            <a:ext cx="8229601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just"/>
            <a:r>
              <a:rPr lang="cs-CZ" sz="2800" b="1" dirty="0"/>
              <a:t>čisté formy sociálnosti, </a:t>
            </a:r>
            <a:r>
              <a:rPr lang="cs-CZ" sz="2800" b="1" dirty="0" smtClean="0"/>
              <a:t>interindividuální, </a:t>
            </a:r>
            <a:r>
              <a:rPr lang="cs-CZ" sz="2800" b="1" dirty="0"/>
              <a:t>vzájemné působení a sociální vztahy mezi </a:t>
            </a:r>
            <a:r>
              <a:rPr lang="cs-CZ" sz="2800" b="1" dirty="0" smtClean="0"/>
              <a:t>lidmi,</a:t>
            </a:r>
            <a:r>
              <a:rPr lang="cs-CZ" sz="2800" b="1" dirty="0"/>
              <a:t> , abstrahujíc od konkrétně historického obsahu společenských jevů. </a:t>
            </a:r>
            <a:endParaRPr lang="cs-CZ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059890"/>
              </p:ext>
            </p:extLst>
          </p:nvPr>
        </p:nvGraphicFramePr>
        <p:xfrm>
          <a:off x="457200" y="1600200"/>
          <a:ext cx="8229600" cy="2595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kreditů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procent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bodů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– 15 %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0 - 1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 kredit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16 – 33 %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2 - 4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34 – 50 %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5 - 7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51– 75 %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8 - 10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76 – 90 %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11 – 12 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5kreditů</a:t>
                      </a:r>
                      <a:endParaRPr lang="en-GB" sz="1800" b="1" dirty="0"/>
                    </a:p>
                  </a:txBody>
                  <a:tcPr marT="45717" marB="4571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91</a:t>
                      </a:r>
                      <a:r>
                        <a:rPr lang="cs-CZ" sz="1800" baseline="0" dirty="0" smtClean="0"/>
                        <a:t> – 100 %</a:t>
                      </a:r>
                      <a:endParaRPr lang="en-GB" sz="1800" dirty="0"/>
                    </a:p>
                  </a:txBody>
                  <a:tcPr marT="45717" marB="4571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13 - 14</a:t>
                      </a:r>
                      <a:endParaRPr lang="en-GB" sz="1800" dirty="0"/>
                    </a:p>
                  </a:txBody>
                  <a:tcPr marT="45717" marB="45717"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621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Sociologické směry </vt:lpstr>
      <vt:lpstr>POSITIVISMUS</vt:lpstr>
      <vt:lpstr>STRUKTURÁLNÍ SOCIOLOGIE</vt:lpstr>
      <vt:lpstr>STRUKTURÁLNÍ FUNKCIONALISMUS</vt:lpstr>
      <vt:lpstr>SYMBOLICKÝ INTERAKCIONISMUS</vt:lpstr>
      <vt:lpstr>FENOMENOLOGICKÁ SOCIOLOGIE</vt:lpstr>
      <vt:lpstr>INTERPRETATIVNÍ SOCIOLOGIE</vt:lpstr>
      <vt:lpstr>FORMÁLNÍ SOCIOLOGIE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Sociologické směry</dc:title>
  <dc:creator>Vaše jméno</dc:creator>
  <cp:lastModifiedBy>Zdeněk Maňák</cp:lastModifiedBy>
  <cp:revision>13</cp:revision>
  <dcterms:created xsi:type="dcterms:W3CDTF">2012-09-19T18:33:58Z</dcterms:created>
  <dcterms:modified xsi:type="dcterms:W3CDTF">2014-09-24T05:31:22Z</dcterms:modified>
</cp:coreProperties>
</file>