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sldIdLst>
    <p:sldId id="256" r:id="rId2"/>
    <p:sldId id="291" r:id="rId3"/>
    <p:sldId id="292" r:id="rId4"/>
    <p:sldId id="272" r:id="rId5"/>
    <p:sldId id="260" r:id="rId6"/>
    <p:sldId id="290" r:id="rId7"/>
    <p:sldId id="259" r:id="rId8"/>
    <p:sldId id="262" r:id="rId9"/>
    <p:sldId id="274" r:id="rId10"/>
    <p:sldId id="263" r:id="rId11"/>
    <p:sldId id="264" r:id="rId12"/>
    <p:sldId id="273" r:id="rId13"/>
    <p:sldId id="266" r:id="rId14"/>
    <p:sldId id="267" r:id="rId15"/>
    <p:sldId id="268" r:id="rId16"/>
    <p:sldId id="269" r:id="rId17"/>
    <p:sldId id="270" r:id="rId18"/>
    <p:sldId id="275" r:id="rId19"/>
    <p:sldId id="289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23608F-3309-4C0D-91A7-D49C56F583F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5371E7A-DECC-445A-BA78-1C4F6607CCA1}">
      <dgm:prSet custT="1"/>
      <dgm:spPr/>
      <dgm:t>
        <a:bodyPr/>
        <a:lstStyle/>
        <a:p>
          <a:pPr rtl="0"/>
          <a:r>
            <a:rPr lang="cs-CZ" sz="2800" b="1" dirty="0" smtClean="0">
              <a:latin typeface="Arial Rounded MT Bold" panose="020F0704030504030204" pitchFamily="34" charset="0"/>
            </a:rPr>
            <a:t>cenový systém</a:t>
          </a:r>
          <a:endParaRPr lang="cs-CZ" sz="2800" b="1" dirty="0">
            <a:latin typeface="Arial Rounded MT Bold" panose="020F0704030504030204" pitchFamily="34" charset="0"/>
          </a:endParaRPr>
        </a:p>
      </dgm:t>
    </dgm:pt>
    <dgm:pt modelId="{4F21E5BB-2033-41B6-B188-15581F4D5994}" type="parTrans" cxnId="{97FB30C6-8EB1-42FE-BC1C-836C6BF3CC04}">
      <dgm:prSet/>
      <dgm:spPr/>
      <dgm:t>
        <a:bodyPr/>
        <a:lstStyle/>
        <a:p>
          <a:endParaRPr lang="cs-CZ"/>
        </a:p>
      </dgm:t>
    </dgm:pt>
    <dgm:pt modelId="{2EE32668-83DB-4019-BFB6-4FEACCC74E06}" type="sibTrans" cxnId="{97FB30C6-8EB1-42FE-BC1C-836C6BF3CC04}">
      <dgm:prSet/>
      <dgm:spPr/>
      <dgm:t>
        <a:bodyPr/>
        <a:lstStyle/>
        <a:p>
          <a:endParaRPr lang="cs-CZ"/>
        </a:p>
      </dgm:t>
    </dgm:pt>
    <dgm:pt modelId="{C4D3C73F-3BC5-4701-BABE-6F93AEB35924}">
      <dgm:prSet custT="1"/>
      <dgm:spPr/>
      <dgm:t>
        <a:bodyPr/>
        <a:lstStyle/>
        <a:p>
          <a:pPr rtl="0"/>
          <a:r>
            <a:rPr lang="cs-CZ" sz="2800" b="1" dirty="0" smtClean="0">
              <a:latin typeface="Arial Rounded MT Bold" panose="020F0704030504030204" pitchFamily="34" charset="0"/>
            </a:rPr>
            <a:t>soukromé vlastnictví</a:t>
          </a:r>
          <a:endParaRPr lang="cs-CZ" sz="2800" b="1" dirty="0">
            <a:latin typeface="Arial Rounded MT Bold" panose="020F0704030504030204" pitchFamily="34" charset="0"/>
          </a:endParaRPr>
        </a:p>
      </dgm:t>
    </dgm:pt>
    <dgm:pt modelId="{CCAC0232-2B4B-4AB0-B771-BAF126211C3D}" type="parTrans" cxnId="{8BB75B24-E184-4A7F-B216-3E451A9F76D7}">
      <dgm:prSet/>
      <dgm:spPr/>
      <dgm:t>
        <a:bodyPr/>
        <a:lstStyle/>
        <a:p>
          <a:endParaRPr lang="cs-CZ"/>
        </a:p>
      </dgm:t>
    </dgm:pt>
    <dgm:pt modelId="{62B0FC63-1125-4235-81CB-323E1350834F}" type="sibTrans" cxnId="{8BB75B24-E184-4A7F-B216-3E451A9F76D7}">
      <dgm:prSet/>
      <dgm:spPr/>
      <dgm:t>
        <a:bodyPr/>
        <a:lstStyle/>
        <a:p>
          <a:endParaRPr lang="cs-CZ"/>
        </a:p>
      </dgm:t>
    </dgm:pt>
    <dgm:pt modelId="{B8A481A4-5E02-4D5C-BF44-3C37AB21F7E2}">
      <dgm:prSet custT="1"/>
      <dgm:spPr/>
      <dgm:t>
        <a:bodyPr/>
        <a:lstStyle/>
        <a:p>
          <a:pPr rtl="0"/>
          <a:r>
            <a:rPr lang="cs-CZ" sz="2800" b="1" dirty="0" smtClean="0">
              <a:latin typeface="Arial Rounded MT Bold" panose="020F0704030504030204" pitchFamily="34" charset="0"/>
            </a:rPr>
            <a:t>konkurence</a:t>
          </a:r>
          <a:endParaRPr lang="cs-CZ" sz="2800" b="1" dirty="0">
            <a:latin typeface="Arial Rounded MT Bold" panose="020F0704030504030204" pitchFamily="34" charset="0"/>
          </a:endParaRPr>
        </a:p>
      </dgm:t>
    </dgm:pt>
    <dgm:pt modelId="{71F3F45E-F41C-4D90-9D98-CEC68F9F0CBF}" type="parTrans" cxnId="{E19F3834-3CD4-474B-878F-0F5F7FB5AAB9}">
      <dgm:prSet/>
      <dgm:spPr/>
      <dgm:t>
        <a:bodyPr/>
        <a:lstStyle/>
        <a:p>
          <a:endParaRPr lang="cs-CZ"/>
        </a:p>
      </dgm:t>
    </dgm:pt>
    <dgm:pt modelId="{35E39608-805C-4993-A157-3D9C6D0C5209}" type="sibTrans" cxnId="{E19F3834-3CD4-474B-878F-0F5F7FB5AAB9}">
      <dgm:prSet/>
      <dgm:spPr/>
      <dgm:t>
        <a:bodyPr/>
        <a:lstStyle/>
        <a:p>
          <a:endParaRPr lang="cs-CZ"/>
        </a:p>
      </dgm:t>
    </dgm:pt>
    <dgm:pt modelId="{91494C90-9F25-47EC-B9C5-2C482D9D608E}" type="pres">
      <dgm:prSet presAssocID="{DF23608F-3309-4C0D-91A7-D49C56F583F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F1D4E1-BCAE-4110-AAE8-C9D5FAF73C19}" type="pres">
      <dgm:prSet presAssocID="{C5371E7A-DECC-445A-BA78-1C4F6607CCA1}" presName="circle1" presStyleLbl="node1" presStyleIdx="0" presStyleCnt="3"/>
      <dgm:spPr/>
    </dgm:pt>
    <dgm:pt modelId="{B5B488C0-F7EF-4467-906B-E7CBB57ED7E9}" type="pres">
      <dgm:prSet presAssocID="{C5371E7A-DECC-445A-BA78-1C4F6607CCA1}" presName="space" presStyleCnt="0"/>
      <dgm:spPr/>
    </dgm:pt>
    <dgm:pt modelId="{4FA3065F-BD2A-473E-BB3B-3D529A9925BA}" type="pres">
      <dgm:prSet presAssocID="{C5371E7A-DECC-445A-BA78-1C4F6607CCA1}" presName="rect1" presStyleLbl="alignAcc1" presStyleIdx="0" presStyleCnt="3" custLinFactNeighborX="229" custLinFactNeighborY="50937"/>
      <dgm:spPr/>
      <dgm:t>
        <a:bodyPr/>
        <a:lstStyle/>
        <a:p>
          <a:endParaRPr lang="cs-CZ"/>
        </a:p>
      </dgm:t>
    </dgm:pt>
    <dgm:pt modelId="{B74DA2D2-3721-4500-88F2-DDDFF12B3F5C}" type="pres">
      <dgm:prSet presAssocID="{C4D3C73F-3BC5-4701-BABE-6F93AEB35924}" presName="vertSpace2" presStyleLbl="node1" presStyleIdx="0" presStyleCnt="3"/>
      <dgm:spPr/>
    </dgm:pt>
    <dgm:pt modelId="{0159404C-DD05-4B07-B00D-3885E1B83D8F}" type="pres">
      <dgm:prSet presAssocID="{C4D3C73F-3BC5-4701-BABE-6F93AEB35924}" presName="circle2" presStyleLbl="node1" presStyleIdx="1" presStyleCnt="3"/>
      <dgm:spPr/>
    </dgm:pt>
    <dgm:pt modelId="{6E8AC681-5219-48FE-86E4-EFA426A7D618}" type="pres">
      <dgm:prSet presAssocID="{C4D3C73F-3BC5-4701-BABE-6F93AEB35924}" presName="rect2" presStyleLbl="alignAcc1" presStyleIdx="1" presStyleCnt="3" custLinFactNeighborX="229" custLinFactNeighborY="57051"/>
      <dgm:spPr/>
      <dgm:t>
        <a:bodyPr/>
        <a:lstStyle/>
        <a:p>
          <a:endParaRPr lang="cs-CZ"/>
        </a:p>
      </dgm:t>
    </dgm:pt>
    <dgm:pt modelId="{9B40080B-F4D0-4203-B00D-1018F0302637}" type="pres">
      <dgm:prSet presAssocID="{B8A481A4-5E02-4D5C-BF44-3C37AB21F7E2}" presName="vertSpace3" presStyleLbl="node1" presStyleIdx="1" presStyleCnt="3"/>
      <dgm:spPr/>
    </dgm:pt>
    <dgm:pt modelId="{AEAE1694-9B79-424C-86E4-47CF45F2B0DE}" type="pres">
      <dgm:prSet presAssocID="{B8A481A4-5E02-4D5C-BF44-3C37AB21F7E2}" presName="circle3" presStyleLbl="node1" presStyleIdx="2" presStyleCnt="3"/>
      <dgm:spPr/>
    </dgm:pt>
    <dgm:pt modelId="{842C29BC-6939-4BE3-A118-865FCACED06B}" type="pres">
      <dgm:prSet presAssocID="{B8A481A4-5E02-4D5C-BF44-3C37AB21F7E2}" presName="rect3" presStyleLbl="alignAcc1" presStyleIdx="2" presStyleCnt="3"/>
      <dgm:spPr/>
      <dgm:t>
        <a:bodyPr/>
        <a:lstStyle/>
        <a:p>
          <a:endParaRPr lang="cs-CZ"/>
        </a:p>
      </dgm:t>
    </dgm:pt>
    <dgm:pt modelId="{CC47A752-BBC6-4003-8F65-3CF8A08C98AB}" type="pres">
      <dgm:prSet presAssocID="{C5371E7A-DECC-445A-BA78-1C4F6607CCA1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D81964-F5AB-405D-861D-7A6A4005173E}" type="pres">
      <dgm:prSet presAssocID="{C4D3C73F-3BC5-4701-BABE-6F93AEB35924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DB6832-2B08-42CD-8F8D-F35E30015214}" type="pres">
      <dgm:prSet presAssocID="{B8A481A4-5E02-4D5C-BF44-3C37AB21F7E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F290FC7-ABE2-4651-86F1-A35628975631}" type="presOf" srcId="{B8A481A4-5E02-4D5C-BF44-3C37AB21F7E2}" destId="{AADB6832-2B08-42CD-8F8D-F35E30015214}" srcOrd="1" destOrd="0" presId="urn:microsoft.com/office/officeart/2005/8/layout/target3"/>
    <dgm:cxn modelId="{9608D2D8-EF00-4537-9F51-0E8B4E4B7245}" type="presOf" srcId="{C4D3C73F-3BC5-4701-BABE-6F93AEB35924}" destId="{36D81964-F5AB-405D-861D-7A6A4005173E}" srcOrd="1" destOrd="0" presId="urn:microsoft.com/office/officeart/2005/8/layout/target3"/>
    <dgm:cxn modelId="{49B52217-A653-49F1-8B59-44BD459AAD15}" type="presOf" srcId="{C5371E7A-DECC-445A-BA78-1C4F6607CCA1}" destId="{4FA3065F-BD2A-473E-BB3B-3D529A9925BA}" srcOrd="0" destOrd="0" presId="urn:microsoft.com/office/officeart/2005/8/layout/target3"/>
    <dgm:cxn modelId="{89F5C1D8-06EE-41FC-8C34-ABC2757C645C}" type="presOf" srcId="{C4D3C73F-3BC5-4701-BABE-6F93AEB35924}" destId="{6E8AC681-5219-48FE-86E4-EFA426A7D618}" srcOrd="0" destOrd="0" presId="urn:microsoft.com/office/officeart/2005/8/layout/target3"/>
    <dgm:cxn modelId="{941BE0D6-0C41-4E06-9F59-B9EA7E0DF54D}" type="presOf" srcId="{DF23608F-3309-4C0D-91A7-D49C56F583F9}" destId="{91494C90-9F25-47EC-B9C5-2C482D9D608E}" srcOrd="0" destOrd="0" presId="urn:microsoft.com/office/officeart/2005/8/layout/target3"/>
    <dgm:cxn modelId="{E19F3834-3CD4-474B-878F-0F5F7FB5AAB9}" srcId="{DF23608F-3309-4C0D-91A7-D49C56F583F9}" destId="{B8A481A4-5E02-4D5C-BF44-3C37AB21F7E2}" srcOrd="2" destOrd="0" parTransId="{71F3F45E-F41C-4D90-9D98-CEC68F9F0CBF}" sibTransId="{35E39608-805C-4993-A157-3D9C6D0C5209}"/>
    <dgm:cxn modelId="{97FB30C6-8EB1-42FE-BC1C-836C6BF3CC04}" srcId="{DF23608F-3309-4C0D-91A7-D49C56F583F9}" destId="{C5371E7A-DECC-445A-BA78-1C4F6607CCA1}" srcOrd="0" destOrd="0" parTransId="{4F21E5BB-2033-41B6-B188-15581F4D5994}" sibTransId="{2EE32668-83DB-4019-BFB6-4FEACCC74E06}"/>
    <dgm:cxn modelId="{8BB75B24-E184-4A7F-B216-3E451A9F76D7}" srcId="{DF23608F-3309-4C0D-91A7-D49C56F583F9}" destId="{C4D3C73F-3BC5-4701-BABE-6F93AEB35924}" srcOrd="1" destOrd="0" parTransId="{CCAC0232-2B4B-4AB0-B771-BAF126211C3D}" sibTransId="{62B0FC63-1125-4235-81CB-323E1350834F}"/>
    <dgm:cxn modelId="{A3739087-7B1A-42F6-9BD7-DFC246941358}" type="presOf" srcId="{C5371E7A-DECC-445A-BA78-1C4F6607CCA1}" destId="{CC47A752-BBC6-4003-8F65-3CF8A08C98AB}" srcOrd="1" destOrd="0" presId="urn:microsoft.com/office/officeart/2005/8/layout/target3"/>
    <dgm:cxn modelId="{189449D7-125A-4CDB-BB72-C38699C663B8}" type="presOf" srcId="{B8A481A4-5E02-4D5C-BF44-3C37AB21F7E2}" destId="{842C29BC-6939-4BE3-A118-865FCACED06B}" srcOrd="0" destOrd="0" presId="urn:microsoft.com/office/officeart/2005/8/layout/target3"/>
    <dgm:cxn modelId="{E3ED7F80-068B-44F1-8F56-CBE90850C462}" type="presParOf" srcId="{91494C90-9F25-47EC-B9C5-2C482D9D608E}" destId="{EFF1D4E1-BCAE-4110-AAE8-C9D5FAF73C19}" srcOrd="0" destOrd="0" presId="urn:microsoft.com/office/officeart/2005/8/layout/target3"/>
    <dgm:cxn modelId="{5D6B9D48-4E46-4786-B7D9-9486F90367BC}" type="presParOf" srcId="{91494C90-9F25-47EC-B9C5-2C482D9D608E}" destId="{B5B488C0-F7EF-4467-906B-E7CBB57ED7E9}" srcOrd="1" destOrd="0" presId="urn:microsoft.com/office/officeart/2005/8/layout/target3"/>
    <dgm:cxn modelId="{B23D787C-B6FD-4049-BFB7-060F861E8E44}" type="presParOf" srcId="{91494C90-9F25-47EC-B9C5-2C482D9D608E}" destId="{4FA3065F-BD2A-473E-BB3B-3D529A9925BA}" srcOrd="2" destOrd="0" presId="urn:microsoft.com/office/officeart/2005/8/layout/target3"/>
    <dgm:cxn modelId="{F36C46DA-92F0-4B5A-812E-224349120591}" type="presParOf" srcId="{91494C90-9F25-47EC-B9C5-2C482D9D608E}" destId="{B74DA2D2-3721-4500-88F2-DDDFF12B3F5C}" srcOrd="3" destOrd="0" presId="urn:microsoft.com/office/officeart/2005/8/layout/target3"/>
    <dgm:cxn modelId="{113B7036-A421-4231-A068-6F829FFA2897}" type="presParOf" srcId="{91494C90-9F25-47EC-B9C5-2C482D9D608E}" destId="{0159404C-DD05-4B07-B00D-3885E1B83D8F}" srcOrd="4" destOrd="0" presId="urn:microsoft.com/office/officeart/2005/8/layout/target3"/>
    <dgm:cxn modelId="{D92DA5A7-45D9-4DF0-9204-455AAA4C86FB}" type="presParOf" srcId="{91494C90-9F25-47EC-B9C5-2C482D9D608E}" destId="{6E8AC681-5219-48FE-86E4-EFA426A7D618}" srcOrd="5" destOrd="0" presId="urn:microsoft.com/office/officeart/2005/8/layout/target3"/>
    <dgm:cxn modelId="{8CC7EA01-54A5-4C11-9964-017F5821A26D}" type="presParOf" srcId="{91494C90-9F25-47EC-B9C5-2C482D9D608E}" destId="{9B40080B-F4D0-4203-B00D-1018F0302637}" srcOrd="6" destOrd="0" presId="urn:microsoft.com/office/officeart/2005/8/layout/target3"/>
    <dgm:cxn modelId="{040272F6-508F-4FAD-80E1-B614F25C8217}" type="presParOf" srcId="{91494C90-9F25-47EC-B9C5-2C482D9D608E}" destId="{AEAE1694-9B79-424C-86E4-47CF45F2B0DE}" srcOrd="7" destOrd="0" presId="urn:microsoft.com/office/officeart/2005/8/layout/target3"/>
    <dgm:cxn modelId="{776E3C12-24AC-4847-AF27-56D28B662F4A}" type="presParOf" srcId="{91494C90-9F25-47EC-B9C5-2C482D9D608E}" destId="{842C29BC-6939-4BE3-A118-865FCACED06B}" srcOrd="8" destOrd="0" presId="urn:microsoft.com/office/officeart/2005/8/layout/target3"/>
    <dgm:cxn modelId="{0806019C-5DB1-47BA-ACA7-C2993D62FF03}" type="presParOf" srcId="{91494C90-9F25-47EC-B9C5-2C482D9D608E}" destId="{CC47A752-BBC6-4003-8F65-3CF8A08C98AB}" srcOrd="9" destOrd="0" presId="urn:microsoft.com/office/officeart/2005/8/layout/target3"/>
    <dgm:cxn modelId="{65B50AC5-5DF7-40AA-B0DC-44A8FA96FFE4}" type="presParOf" srcId="{91494C90-9F25-47EC-B9C5-2C482D9D608E}" destId="{36D81964-F5AB-405D-861D-7A6A4005173E}" srcOrd="10" destOrd="0" presId="urn:microsoft.com/office/officeart/2005/8/layout/target3"/>
    <dgm:cxn modelId="{19A4F159-56C3-4393-926F-A6EB019B6485}" type="presParOf" srcId="{91494C90-9F25-47EC-B9C5-2C482D9D608E}" destId="{AADB6832-2B08-42CD-8F8D-F35E3001521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05AE14-56B9-442D-B9ED-7E0E53E51D9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FB6AC8A-BE41-4DCD-880B-6A87573A6229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 Rounded MT Bold" panose="020F0704030504030204" pitchFamily="34" charset="0"/>
            </a:rPr>
            <a:t>Trh určují dva hlavní principy:</a:t>
          </a:r>
          <a:endParaRPr lang="cs-CZ" sz="2800" b="1" dirty="0">
            <a:solidFill>
              <a:schemeClr val="bg1"/>
            </a:solidFill>
            <a:latin typeface="Arial Rounded MT Bold" panose="020F0704030504030204" pitchFamily="34" charset="0"/>
          </a:endParaRPr>
        </a:p>
      </dgm:t>
    </dgm:pt>
    <dgm:pt modelId="{DC8C670A-63AF-40F1-AD62-8412F7CD10AC}" type="parTrans" cxnId="{9455B008-5A56-4C4C-82EC-4D19DBDCB641}">
      <dgm:prSet/>
      <dgm:spPr/>
      <dgm:t>
        <a:bodyPr/>
        <a:lstStyle/>
        <a:p>
          <a:endParaRPr lang="cs-CZ"/>
        </a:p>
      </dgm:t>
    </dgm:pt>
    <dgm:pt modelId="{8E24C155-0203-4922-876A-9271F7C6A3EC}" type="sibTrans" cxnId="{9455B008-5A56-4C4C-82EC-4D19DBDCB641}">
      <dgm:prSet/>
      <dgm:spPr/>
      <dgm:t>
        <a:bodyPr/>
        <a:lstStyle/>
        <a:p>
          <a:endParaRPr lang="cs-CZ"/>
        </a:p>
      </dgm:t>
    </dgm:pt>
    <dgm:pt modelId="{AA32F47F-D6E9-4BAA-BC8B-0D5291963BF8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 Rounded MT Bold" panose="020F0704030504030204" pitchFamily="34" charset="0"/>
            </a:rPr>
            <a:t>1) nabídka</a:t>
          </a:r>
          <a:endParaRPr lang="cs-CZ" sz="2800" b="1" dirty="0">
            <a:solidFill>
              <a:schemeClr val="bg1"/>
            </a:solidFill>
            <a:latin typeface="Arial Rounded MT Bold" panose="020F0704030504030204" pitchFamily="34" charset="0"/>
          </a:endParaRPr>
        </a:p>
      </dgm:t>
    </dgm:pt>
    <dgm:pt modelId="{B2B452EB-F924-49A5-95EA-3024FB082676}" type="parTrans" cxnId="{160A2A3E-364C-43BE-9282-904875927DD0}">
      <dgm:prSet/>
      <dgm:spPr/>
      <dgm:t>
        <a:bodyPr/>
        <a:lstStyle/>
        <a:p>
          <a:endParaRPr lang="cs-CZ"/>
        </a:p>
      </dgm:t>
    </dgm:pt>
    <dgm:pt modelId="{A47F84CC-613E-4D20-B43B-D7496A19CBDE}" type="sibTrans" cxnId="{160A2A3E-364C-43BE-9282-904875927DD0}">
      <dgm:prSet/>
      <dgm:spPr/>
      <dgm:t>
        <a:bodyPr/>
        <a:lstStyle/>
        <a:p>
          <a:endParaRPr lang="cs-CZ"/>
        </a:p>
      </dgm:t>
    </dgm:pt>
    <dgm:pt modelId="{CA76081E-7036-449F-8843-4570BF390EEC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 Rounded MT Bold" panose="020F0704030504030204" pitchFamily="34" charset="0"/>
            </a:rPr>
            <a:t>2) poptávka</a:t>
          </a:r>
          <a:endParaRPr lang="cs-CZ" sz="2800" b="1" dirty="0">
            <a:solidFill>
              <a:schemeClr val="bg1"/>
            </a:solidFill>
            <a:latin typeface="Arial Rounded MT Bold" panose="020F0704030504030204" pitchFamily="34" charset="0"/>
          </a:endParaRPr>
        </a:p>
      </dgm:t>
    </dgm:pt>
    <dgm:pt modelId="{5B6A05B8-FB86-4A7F-B28A-687FE72B3A8B}" type="parTrans" cxnId="{21A6C27F-8FF4-4E80-A612-2865B66374AC}">
      <dgm:prSet/>
      <dgm:spPr/>
      <dgm:t>
        <a:bodyPr/>
        <a:lstStyle/>
        <a:p>
          <a:endParaRPr lang="cs-CZ"/>
        </a:p>
      </dgm:t>
    </dgm:pt>
    <dgm:pt modelId="{DDDFA318-8B26-42A9-B917-29B854E1041D}" type="sibTrans" cxnId="{21A6C27F-8FF4-4E80-A612-2865B66374AC}">
      <dgm:prSet/>
      <dgm:spPr/>
      <dgm:t>
        <a:bodyPr/>
        <a:lstStyle/>
        <a:p>
          <a:endParaRPr lang="cs-CZ"/>
        </a:p>
      </dgm:t>
    </dgm:pt>
    <dgm:pt modelId="{67BC8107-F8D5-465C-8591-0AF0833A6994}" type="pres">
      <dgm:prSet presAssocID="{A505AE14-56B9-442D-B9ED-7E0E53E51D9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CE3CD2F-5AF6-4BE4-820E-66F90DE0B5AF}" type="pres">
      <dgm:prSet presAssocID="{CFB6AC8A-BE41-4DCD-880B-6A87573A622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783967-08C8-43F2-B283-EE5F175FE97E}" type="pres">
      <dgm:prSet presAssocID="{8E24C155-0203-4922-876A-9271F7C6A3EC}" presName="spacer" presStyleCnt="0"/>
      <dgm:spPr/>
    </dgm:pt>
    <dgm:pt modelId="{E211723F-B475-45DE-B4A9-C6743CD0FBF7}" type="pres">
      <dgm:prSet presAssocID="{AA32F47F-D6E9-4BAA-BC8B-0D5291963BF8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5C2811F-D9D6-4732-B8A8-FDFA2D742DA4}" type="pres">
      <dgm:prSet presAssocID="{A47F84CC-613E-4D20-B43B-D7496A19CBDE}" presName="spacer" presStyleCnt="0"/>
      <dgm:spPr/>
    </dgm:pt>
    <dgm:pt modelId="{F3DA1F2A-7135-4376-8AB6-87CD39B51810}" type="pres">
      <dgm:prSet presAssocID="{CA76081E-7036-449F-8843-4570BF390EEC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36EABA-05C9-4C46-B8A2-839622342C18}" type="presOf" srcId="{CFB6AC8A-BE41-4DCD-880B-6A87573A6229}" destId="{1CE3CD2F-5AF6-4BE4-820E-66F90DE0B5AF}" srcOrd="0" destOrd="0" presId="urn:microsoft.com/office/officeart/2005/8/layout/vList2"/>
    <dgm:cxn modelId="{6A1B9615-2552-4371-BC79-539C92A00BCC}" type="presOf" srcId="{AA32F47F-D6E9-4BAA-BC8B-0D5291963BF8}" destId="{E211723F-B475-45DE-B4A9-C6743CD0FBF7}" srcOrd="0" destOrd="0" presId="urn:microsoft.com/office/officeart/2005/8/layout/vList2"/>
    <dgm:cxn modelId="{9455B008-5A56-4C4C-82EC-4D19DBDCB641}" srcId="{A505AE14-56B9-442D-B9ED-7E0E53E51D93}" destId="{CFB6AC8A-BE41-4DCD-880B-6A87573A6229}" srcOrd="0" destOrd="0" parTransId="{DC8C670A-63AF-40F1-AD62-8412F7CD10AC}" sibTransId="{8E24C155-0203-4922-876A-9271F7C6A3EC}"/>
    <dgm:cxn modelId="{4567BDE1-7300-496D-8D71-C3828B3F7D66}" type="presOf" srcId="{A505AE14-56B9-442D-B9ED-7E0E53E51D93}" destId="{67BC8107-F8D5-465C-8591-0AF0833A6994}" srcOrd="0" destOrd="0" presId="urn:microsoft.com/office/officeart/2005/8/layout/vList2"/>
    <dgm:cxn modelId="{160A2A3E-364C-43BE-9282-904875927DD0}" srcId="{A505AE14-56B9-442D-B9ED-7E0E53E51D93}" destId="{AA32F47F-D6E9-4BAA-BC8B-0D5291963BF8}" srcOrd="1" destOrd="0" parTransId="{B2B452EB-F924-49A5-95EA-3024FB082676}" sibTransId="{A47F84CC-613E-4D20-B43B-D7496A19CBDE}"/>
    <dgm:cxn modelId="{4381009A-4EFD-477F-A9F1-67715D99E53A}" type="presOf" srcId="{CA76081E-7036-449F-8843-4570BF390EEC}" destId="{F3DA1F2A-7135-4376-8AB6-87CD39B51810}" srcOrd="0" destOrd="0" presId="urn:microsoft.com/office/officeart/2005/8/layout/vList2"/>
    <dgm:cxn modelId="{21A6C27F-8FF4-4E80-A612-2865B66374AC}" srcId="{A505AE14-56B9-442D-B9ED-7E0E53E51D93}" destId="{CA76081E-7036-449F-8843-4570BF390EEC}" srcOrd="2" destOrd="0" parTransId="{5B6A05B8-FB86-4A7F-B28A-687FE72B3A8B}" sibTransId="{DDDFA318-8B26-42A9-B917-29B854E1041D}"/>
    <dgm:cxn modelId="{7833E07E-9B81-47DD-A12B-9A53DFEAB1DD}" type="presParOf" srcId="{67BC8107-F8D5-465C-8591-0AF0833A6994}" destId="{1CE3CD2F-5AF6-4BE4-820E-66F90DE0B5AF}" srcOrd="0" destOrd="0" presId="urn:microsoft.com/office/officeart/2005/8/layout/vList2"/>
    <dgm:cxn modelId="{2F68974A-D05D-4A85-8806-348CA7D4616C}" type="presParOf" srcId="{67BC8107-F8D5-465C-8591-0AF0833A6994}" destId="{0A783967-08C8-43F2-B283-EE5F175FE97E}" srcOrd="1" destOrd="0" presId="urn:microsoft.com/office/officeart/2005/8/layout/vList2"/>
    <dgm:cxn modelId="{48A5AB44-89F7-42AE-AC95-24097AE4603B}" type="presParOf" srcId="{67BC8107-F8D5-465C-8591-0AF0833A6994}" destId="{E211723F-B475-45DE-B4A9-C6743CD0FBF7}" srcOrd="2" destOrd="0" presId="urn:microsoft.com/office/officeart/2005/8/layout/vList2"/>
    <dgm:cxn modelId="{3D8E73B8-C765-4A66-AF6E-8FAA115D8644}" type="presParOf" srcId="{67BC8107-F8D5-465C-8591-0AF0833A6994}" destId="{C5C2811F-D9D6-4732-B8A8-FDFA2D742DA4}" srcOrd="3" destOrd="0" presId="urn:microsoft.com/office/officeart/2005/8/layout/vList2"/>
    <dgm:cxn modelId="{57FA989B-AC06-4459-8FEE-4D95EDF72FDE}" type="presParOf" srcId="{67BC8107-F8D5-465C-8591-0AF0833A6994}" destId="{F3DA1F2A-7135-4376-8AB6-87CD39B518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6BAD68-9EFE-4953-82B0-80235D24DD0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A26BA7-D5B8-40E9-9E9B-D85C292A7A66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  <a:endParaRPr lang="cs-CZ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245457-A583-48C8-9214-CB295802B924}" type="parTrans" cxnId="{C81C3460-2496-4DF9-9899-208783B04202}">
      <dgm:prSet/>
      <dgm:spPr/>
      <dgm:t>
        <a:bodyPr/>
        <a:lstStyle/>
        <a:p>
          <a:endParaRPr lang="cs-CZ"/>
        </a:p>
      </dgm:t>
    </dgm:pt>
    <dgm:pt modelId="{7E3413CF-2C94-4FD3-8AD4-901AAB0D9270}" type="sibTrans" cxnId="{C81C3460-2496-4DF9-9899-208783B04202}">
      <dgm:prSet/>
      <dgm:spPr/>
      <dgm:t>
        <a:bodyPr/>
        <a:lstStyle/>
        <a:p>
          <a:endParaRPr lang="cs-CZ"/>
        </a:p>
      </dgm:t>
    </dgm:pt>
    <dgm:pt modelId="{B3C9F01A-04B9-407F-B7F2-6487DFD5A50B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  <a:endParaRPr lang="cs-CZ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971E37-115B-4A56-8B93-5554E4B53743}" type="parTrans" cxnId="{90F5A978-91BB-457B-8D0C-C36A8ABE3F06}">
      <dgm:prSet/>
      <dgm:spPr/>
      <dgm:t>
        <a:bodyPr/>
        <a:lstStyle/>
        <a:p>
          <a:endParaRPr lang="cs-CZ"/>
        </a:p>
      </dgm:t>
    </dgm:pt>
    <dgm:pt modelId="{DF2B71C6-4404-4066-85A6-F164BCEBA635}" type="sibTrans" cxnId="{90F5A978-91BB-457B-8D0C-C36A8ABE3F06}">
      <dgm:prSet/>
      <dgm:spPr/>
      <dgm:t>
        <a:bodyPr/>
        <a:lstStyle/>
        <a:p>
          <a:endParaRPr lang="cs-CZ"/>
        </a:p>
      </dgm:t>
    </dgm:pt>
    <dgm:pt modelId="{CB9CBD30-F654-4B1E-B533-EEF5BC90C633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Terciální</a:t>
          </a:r>
          <a:endParaRPr lang="cs-CZ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ACB941-6B21-40E4-844C-100CFFA1D961}" type="parTrans" cxnId="{6C852173-5517-4C33-A73F-9EDA27241B02}">
      <dgm:prSet/>
      <dgm:spPr/>
      <dgm:t>
        <a:bodyPr/>
        <a:lstStyle/>
        <a:p>
          <a:endParaRPr lang="cs-CZ"/>
        </a:p>
      </dgm:t>
    </dgm:pt>
    <dgm:pt modelId="{D7116928-D69B-453A-8063-93C8D3DD463C}" type="sibTrans" cxnId="{6C852173-5517-4C33-A73F-9EDA27241B02}">
      <dgm:prSet/>
      <dgm:spPr/>
      <dgm:t>
        <a:bodyPr/>
        <a:lstStyle/>
        <a:p>
          <a:endParaRPr lang="cs-CZ"/>
        </a:p>
      </dgm:t>
    </dgm:pt>
    <dgm:pt modelId="{8E56310D-12A1-480F-9ABE-736D63801A8A}">
      <dgm:prSet custT="1"/>
      <dgm:spPr/>
      <dgm:t>
        <a:bodyPr/>
        <a:lstStyle/>
        <a:p>
          <a:pPr rtl="0"/>
          <a:r>
            <a:rPr lang="cs-CZ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Kvartérní</a:t>
          </a:r>
          <a:endParaRPr lang="cs-CZ" sz="2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0EA77FA-2579-4005-8247-17EEB8FD30BA}" type="parTrans" cxnId="{C244CF36-B859-4A73-BF97-306E6BDA3611}">
      <dgm:prSet/>
      <dgm:spPr/>
      <dgm:t>
        <a:bodyPr/>
        <a:lstStyle/>
        <a:p>
          <a:endParaRPr lang="cs-CZ"/>
        </a:p>
      </dgm:t>
    </dgm:pt>
    <dgm:pt modelId="{44968FC7-3685-4394-928A-6DDE045EFE2F}" type="sibTrans" cxnId="{C244CF36-B859-4A73-BF97-306E6BDA3611}">
      <dgm:prSet/>
      <dgm:spPr/>
      <dgm:t>
        <a:bodyPr/>
        <a:lstStyle/>
        <a:p>
          <a:endParaRPr lang="cs-CZ"/>
        </a:p>
      </dgm:t>
    </dgm:pt>
    <dgm:pt modelId="{77CDB3A2-3613-41E6-BFE2-1D8EDE5049AF}">
      <dgm:prSet custT="1"/>
      <dgm:spPr/>
      <dgm:t>
        <a:bodyPr/>
        <a:lstStyle/>
        <a:p>
          <a:pPr rtl="0"/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těžba nerostných surovin, zemědělství, lesnictví, lov, ... 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E6857D-321B-4F37-BCE6-C9E95146A444}" type="parTrans" cxnId="{B927A985-8E6C-48A2-9A6B-90DFD25DEF37}">
      <dgm:prSet/>
      <dgm:spPr/>
      <dgm:t>
        <a:bodyPr/>
        <a:lstStyle/>
        <a:p>
          <a:endParaRPr lang="cs-CZ"/>
        </a:p>
      </dgm:t>
    </dgm:pt>
    <dgm:pt modelId="{03CF0F5C-2575-4049-9743-7194F7928D44}" type="sibTrans" cxnId="{B927A985-8E6C-48A2-9A6B-90DFD25DEF37}">
      <dgm:prSet/>
      <dgm:spPr/>
      <dgm:t>
        <a:bodyPr/>
        <a:lstStyle/>
        <a:p>
          <a:endParaRPr lang="cs-CZ"/>
        </a:p>
      </dgm:t>
    </dgm:pt>
    <dgm:pt modelId="{C23B773D-A17E-4188-9369-92B9C3FB9471}">
      <dgm:prSet custT="1"/>
      <dgm:spPr/>
      <dgm:t>
        <a:bodyPr/>
        <a:lstStyle/>
        <a:p>
          <a:pPr rtl="0"/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průmysl, výroba hmotných statků, stavebnictví 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35F132B-E9B3-4CC0-828A-551C63D693EE}" type="parTrans" cxnId="{AB5A5194-F36C-43A5-A430-7DC2466E2230}">
      <dgm:prSet/>
      <dgm:spPr/>
      <dgm:t>
        <a:bodyPr/>
        <a:lstStyle/>
        <a:p>
          <a:endParaRPr lang="cs-CZ"/>
        </a:p>
      </dgm:t>
    </dgm:pt>
    <dgm:pt modelId="{DBA1C7D5-3A29-4095-B1C9-7CABC5BCDF56}" type="sibTrans" cxnId="{AB5A5194-F36C-43A5-A430-7DC2466E2230}">
      <dgm:prSet/>
      <dgm:spPr/>
      <dgm:t>
        <a:bodyPr/>
        <a:lstStyle/>
        <a:p>
          <a:endParaRPr lang="cs-CZ"/>
        </a:p>
      </dgm:t>
    </dgm:pt>
    <dgm:pt modelId="{3AB6A6A0-85D8-4A80-9DEE-A13F3E680425}">
      <dgm:prSet custT="1"/>
      <dgm:spPr/>
      <dgm:t>
        <a:bodyPr/>
        <a:lstStyle/>
        <a:p>
          <a:pPr rtl="0"/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služby, poradenství, obchod, doprava, cestovní ruch, peněžnictví, zdravotnictví</a:t>
          </a:r>
          <a:r>
            <a:rPr lang="cs-CZ" sz="20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endParaRPr lang="cs-CZ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B45157-FBDF-4975-AF55-51D8DFD5FB38}" type="parTrans" cxnId="{6E9363CF-6210-4F62-88B4-83CC9DF6F5DC}">
      <dgm:prSet/>
      <dgm:spPr/>
      <dgm:t>
        <a:bodyPr/>
        <a:lstStyle/>
        <a:p>
          <a:endParaRPr lang="cs-CZ"/>
        </a:p>
      </dgm:t>
    </dgm:pt>
    <dgm:pt modelId="{D2661BCB-9F41-461A-81DD-9824131BC019}" type="sibTrans" cxnId="{6E9363CF-6210-4F62-88B4-83CC9DF6F5DC}">
      <dgm:prSet/>
      <dgm:spPr/>
      <dgm:t>
        <a:bodyPr/>
        <a:lstStyle/>
        <a:p>
          <a:endParaRPr lang="cs-CZ"/>
        </a:p>
      </dgm:t>
    </dgm:pt>
    <dgm:pt modelId="{D4F3F54E-350A-49CA-8E02-35E2C188B7A9}">
      <dgm:prSet custT="1"/>
      <dgm:spPr/>
      <dgm:t>
        <a:bodyPr/>
        <a:lstStyle/>
        <a:p>
          <a:pPr rtl="0"/>
          <a:r>
            <a:rPr lang="cs-CZ" sz="1800" dirty="0" smtClean="0">
              <a:latin typeface="Arial" panose="020B0604020202020204" pitchFamily="34" charset="0"/>
              <a:cs typeface="Arial" panose="020B0604020202020204" pitchFamily="34" charset="0"/>
            </a:rPr>
            <a:t>školství, věda a výzkum, přenos informací </a:t>
          </a:r>
          <a:endParaRPr lang="cs-CZ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444D37-C659-4505-9441-60D8758F27D7}" type="parTrans" cxnId="{2FA39529-45E6-4084-B9DD-A89AFCBEDA34}">
      <dgm:prSet/>
      <dgm:spPr/>
      <dgm:t>
        <a:bodyPr/>
        <a:lstStyle/>
        <a:p>
          <a:endParaRPr lang="cs-CZ"/>
        </a:p>
      </dgm:t>
    </dgm:pt>
    <dgm:pt modelId="{EADE46F2-5A8B-4590-B46E-4B65D717AFDF}" type="sibTrans" cxnId="{2FA39529-45E6-4084-B9DD-A89AFCBEDA34}">
      <dgm:prSet/>
      <dgm:spPr/>
      <dgm:t>
        <a:bodyPr/>
        <a:lstStyle/>
        <a:p>
          <a:endParaRPr lang="cs-CZ"/>
        </a:p>
      </dgm:t>
    </dgm:pt>
    <dgm:pt modelId="{BFB883D2-043C-4AB7-B29B-69E24E419C50}" type="pres">
      <dgm:prSet presAssocID="{686BAD68-9EFE-4953-82B0-80235D24DD0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CEC09B1-39E9-472B-BABA-DCB7E1C4549D}" type="pres">
      <dgm:prSet presAssocID="{8BA26BA7-D5B8-40E9-9E9B-D85C292A7A66}" presName="linNode" presStyleCnt="0"/>
      <dgm:spPr/>
    </dgm:pt>
    <dgm:pt modelId="{957FA177-15F1-4F11-A5E0-958A9AD13712}" type="pres">
      <dgm:prSet presAssocID="{8BA26BA7-D5B8-40E9-9E9B-D85C292A7A66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59675E-B4D6-4871-8620-97459A865743}" type="pres">
      <dgm:prSet presAssocID="{8BA26BA7-D5B8-40E9-9E9B-D85C292A7A66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A9FED7E-5896-4683-843A-5651A89A0836}" type="pres">
      <dgm:prSet presAssocID="{7E3413CF-2C94-4FD3-8AD4-901AAB0D9270}" presName="sp" presStyleCnt="0"/>
      <dgm:spPr/>
    </dgm:pt>
    <dgm:pt modelId="{0D058FA3-0BDE-4041-B673-89C79A02E10E}" type="pres">
      <dgm:prSet presAssocID="{B3C9F01A-04B9-407F-B7F2-6487DFD5A50B}" presName="linNode" presStyleCnt="0"/>
      <dgm:spPr/>
    </dgm:pt>
    <dgm:pt modelId="{9333B065-8815-4DC7-A3D3-4CC829CF53AA}" type="pres">
      <dgm:prSet presAssocID="{B3C9F01A-04B9-407F-B7F2-6487DFD5A50B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6BC63A3-AB12-4054-BF8F-78B50BF49E2A}" type="pres">
      <dgm:prSet presAssocID="{B3C9F01A-04B9-407F-B7F2-6487DFD5A50B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8C5477-DADD-4402-8729-2D81B8CE9148}" type="pres">
      <dgm:prSet presAssocID="{DF2B71C6-4404-4066-85A6-F164BCEBA635}" presName="sp" presStyleCnt="0"/>
      <dgm:spPr/>
    </dgm:pt>
    <dgm:pt modelId="{93112AF2-40DA-4470-8FA3-70369DA1CCB2}" type="pres">
      <dgm:prSet presAssocID="{CB9CBD30-F654-4B1E-B533-EEF5BC90C633}" presName="linNode" presStyleCnt="0"/>
      <dgm:spPr/>
    </dgm:pt>
    <dgm:pt modelId="{FC2BB2E6-A02D-4F88-BCDB-4524DA842775}" type="pres">
      <dgm:prSet presAssocID="{CB9CBD30-F654-4B1E-B533-EEF5BC90C633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AEB014-9992-4B15-A6FE-4D76A3A6C381}" type="pres">
      <dgm:prSet presAssocID="{CB9CBD30-F654-4B1E-B533-EEF5BC90C63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859FF2-7408-4F17-9C88-B2F637B2FDAF}" type="pres">
      <dgm:prSet presAssocID="{D7116928-D69B-453A-8063-93C8D3DD463C}" presName="sp" presStyleCnt="0"/>
      <dgm:spPr/>
    </dgm:pt>
    <dgm:pt modelId="{32A87179-8190-41BC-88AB-C4AA27A5920E}" type="pres">
      <dgm:prSet presAssocID="{8E56310D-12A1-480F-9ABE-736D63801A8A}" presName="linNode" presStyleCnt="0"/>
      <dgm:spPr/>
    </dgm:pt>
    <dgm:pt modelId="{C2215F4F-D503-4C76-91B6-2369E7F37D4B}" type="pres">
      <dgm:prSet presAssocID="{8E56310D-12A1-480F-9ABE-736D63801A8A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67271AB-AC02-480F-8913-84A9DA0D2F33}" type="pres">
      <dgm:prSet presAssocID="{8E56310D-12A1-480F-9ABE-736D63801A8A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0E659C-BB4E-4A7C-A589-794C194C5DA0}" type="presOf" srcId="{C23B773D-A17E-4188-9369-92B9C3FB9471}" destId="{C6BC63A3-AB12-4054-BF8F-78B50BF49E2A}" srcOrd="0" destOrd="0" presId="urn:microsoft.com/office/officeart/2005/8/layout/vList5"/>
    <dgm:cxn modelId="{2FA39529-45E6-4084-B9DD-A89AFCBEDA34}" srcId="{8E56310D-12A1-480F-9ABE-736D63801A8A}" destId="{D4F3F54E-350A-49CA-8E02-35E2C188B7A9}" srcOrd="0" destOrd="0" parTransId="{BE444D37-C659-4505-9441-60D8758F27D7}" sibTransId="{EADE46F2-5A8B-4590-B46E-4B65D717AFDF}"/>
    <dgm:cxn modelId="{4040E23E-DBA5-4D38-B00A-59BAAEA7DC23}" type="presOf" srcId="{B3C9F01A-04B9-407F-B7F2-6487DFD5A50B}" destId="{9333B065-8815-4DC7-A3D3-4CC829CF53AA}" srcOrd="0" destOrd="0" presId="urn:microsoft.com/office/officeart/2005/8/layout/vList5"/>
    <dgm:cxn modelId="{6C852173-5517-4C33-A73F-9EDA27241B02}" srcId="{686BAD68-9EFE-4953-82B0-80235D24DD00}" destId="{CB9CBD30-F654-4B1E-B533-EEF5BC90C633}" srcOrd="2" destOrd="0" parTransId="{9CACB941-6B21-40E4-844C-100CFFA1D961}" sibTransId="{D7116928-D69B-453A-8063-93C8D3DD463C}"/>
    <dgm:cxn modelId="{90F5A978-91BB-457B-8D0C-C36A8ABE3F06}" srcId="{686BAD68-9EFE-4953-82B0-80235D24DD00}" destId="{B3C9F01A-04B9-407F-B7F2-6487DFD5A50B}" srcOrd="1" destOrd="0" parTransId="{A8971E37-115B-4A56-8B93-5554E4B53743}" sibTransId="{DF2B71C6-4404-4066-85A6-F164BCEBA635}"/>
    <dgm:cxn modelId="{C244CF36-B859-4A73-BF97-306E6BDA3611}" srcId="{686BAD68-9EFE-4953-82B0-80235D24DD00}" destId="{8E56310D-12A1-480F-9ABE-736D63801A8A}" srcOrd="3" destOrd="0" parTransId="{90EA77FA-2579-4005-8247-17EEB8FD30BA}" sibTransId="{44968FC7-3685-4394-928A-6DDE045EFE2F}"/>
    <dgm:cxn modelId="{AB5A5194-F36C-43A5-A430-7DC2466E2230}" srcId="{B3C9F01A-04B9-407F-B7F2-6487DFD5A50B}" destId="{C23B773D-A17E-4188-9369-92B9C3FB9471}" srcOrd="0" destOrd="0" parTransId="{535F132B-E9B3-4CC0-828A-551C63D693EE}" sibTransId="{DBA1C7D5-3A29-4095-B1C9-7CABC5BCDF56}"/>
    <dgm:cxn modelId="{BA307C24-4F40-4F62-B0B9-114D3AD4134F}" type="presOf" srcId="{8E56310D-12A1-480F-9ABE-736D63801A8A}" destId="{C2215F4F-D503-4C76-91B6-2369E7F37D4B}" srcOrd="0" destOrd="0" presId="urn:microsoft.com/office/officeart/2005/8/layout/vList5"/>
    <dgm:cxn modelId="{5750FD6B-DF71-4EB0-B54D-7B7D1719D660}" type="presOf" srcId="{686BAD68-9EFE-4953-82B0-80235D24DD00}" destId="{BFB883D2-043C-4AB7-B29B-69E24E419C50}" srcOrd="0" destOrd="0" presId="urn:microsoft.com/office/officeart/2005/8/layout/vList5"/>
    <dgm:cxn modelId="{6E9363CF-6210-4F62-88B4-83CC9DF6F5DC}" srcId="{CB9CBD30-F654-4B1E-B533-EEF5BC90C633}" destId="{3AB6A6A0-85D8-4A80-9DEE-A13F3E680425}" srcOrd="0" destOrd="0" parTransId="{1CB45157-FBDF-4975-AF55-51D8DFD5FB38}" sibTransId="{D2661BCB-9F41-461A-81DD-9824131BC019}"/>
    <dgm:cxn modelId="{DD46D841-A9AE-4703-906C-2BC957A1129E}" type="presOf" srcId="{D4F3F54E-350A-49CA-8E02-35E2C188B7A9}" destId="{E67271AB-AC02-480F-8913-84A9DA0D2F33}" srcOrd="0" destOrd="0" presId="urn:microsoft.com/office/officeart/2005/8/layout/vList5"/>
    <dgm:cxn modelId="{5CC63167-B0A6-4954-9EC3-4044C7ACD363}" type="presOf" srcId="{3AB6A6A0-85D8-4A80-9DEE-A13F3E680425}" destId="{40AEB014-9992-4B15-A6FE-4D76A3A6C381}" srcOrd="0" destOrd="0" presId="urn:microsoft.com/office/officeart/2005/8/layout/vList5"/>
    <dgm:cxn modelId="{8E6F343D-C133-4BF6-960C-54179DC72CD2}" type="presOf" srcId="{CB9CBD30-F654-4B1E-B533-EEF5BC90C633}" destId="{FC2BB2E6-A02D-4F88-BCDB-4524DA842775}" srcOrd="0" destOrd="0" presId="urn:microsoft.com/office/officeart/2005/8/layout/vList5"/>
    <dgm:cxn modelId="{B927A985-8E6C-48A2-9A6B-90DFD25DEF37}" srcId="{8BA26BA7-D5B8-40E9-9E9B-D85C292A7A66}" destId="{77CDB3A2-3613-41E6-BFE2-1D8EDE5049AF}" srcOrd="0" destOrd="0" parTransId="{32E6857D-321B-4F37-BCE6-C9E95146A444}" sibTransId="{03CF0F5C-2575-4049-9743-7194F7928D44}"/>
    <dgm:cxn modelId="{334F5E51-33B9-48DE-9309-9D03AF1077C2}" type="presOf" srcId="{8BA26BA7-D5B8-40E9-9E9B-D85C292A7A66}" destId="{957FA177-15F1-4F11-A5E0-958A9AD13712}" srcOrd="0" destOrd="0" presId="urn:microsoft.com/office/officeart/2005/8/layout/vList5"/>
    <dgm:cxn modelId="{C81C3460-2496-4DF9-9899-208783B04202}" srcId="{686BAD68-9EFE-4953-82B0-80235D24DD00}" destId="{8BA26BA7-D5B8-40E9-9E9B-D85C292A7A66}" srcOrd="0" destOrd="0" parTransId="{69245457-A583-48C8-9214-CB295802B924}" sibTransId="{7E3413CF-2C94-4FD3-8AD4-901AAB0D9270}"/>
    <dgm:cxn modelId="{37EACBA9-D00B-4B87-8DC2-7CE8541D13E1}" type="presOf" srcId="{77CDB3A2-3613-41E6-BFE2-1D8EDE5049AF}" destId="{0859675E-B4D6-4871-8620-97459A865743}" srcOrd="0" destOrd="0" presId="urn:microsoft.com/office/officeart/2005/8/layout/vList5"/>
    <dgm:cxn modelId="{21B49217-F5AA-4859-850A-C93841C76EB7}" type="presParOf" srcId="{BFB883D2-043C-4AB7-B29B-69E24E419C50}" destId="{2CEC09B1-39E9-472B-BABA-DCB7E1C4549D}" srcOrd="0" destOrd="0" presId="urn:microsoft.com/office/officeart/2005/8/layout/vList5"/>
    <dgm:cxn modelId="{13B26509-F7EC-4F8D-9667-98EC3D03573A}" type="presParOf" srcId="{2CEC09B1-39E9-472B-BABA-DCB7E1C4549D}" destId="{957FA177-15F1-4F11-A5E0-958A9AD13712}" srcOrd="0" destOrd="0" presId="urn:microsoft.com/office/officeart/2005/8/layout/vList5"/>
    <dgm:cxn modelId="{2EAB95A9-5A56-4133-BEF4-145BA37F0E17}" type="presParOf" srcId="{2CEC09B1-39E9-472B-BABA-DCB7E1C4549D}" destId="{0859675E-B4D6-4871-8620-97459A865743}" srcOrd="1" destOrd="0" presId="urn:microsoft.com/office/officeart/2005/8/layout/vList5"/>
    <dgm:cxn modelId="{91BA0AA8-196E-4C39-9419-E8AB8CD0C725}" type="presParOf" srcId="{BFB883D2-043C-4AB7-B29B-69E24E419C50}" destId="{EA9FED7E-5896-4683-843A-5651A89A0836}" srcOrd="1" destOrd="0" presId="urn:microsoft.com/office/officeart/2005/8/layout/vList5"/>
    <dgm:cxn modelId="{31940CF2-2DA8-480C-83D5-0AC042ACADE6}" type="presParOf" srcId="{BFB883D2-043C-4AB7-B29B-69E24E419C50}" destId="{0D058FA3-0BDE-4041-B673-89C79A02E10E}" srcOrd="2" destOrd="0" presId="urn:microsoft.com/office/officeart/2005/8/layout/vList5"/>
    <dgm:cxn modelId="{DF0EA6E8-4D49-43B0-863A-244ACCE85C00}" type="presParOf" srcId="{0D058FA3-0BDE-4041-B673-89C79A02E10E}" destId="{9333B065-8815-4DC7-A3D3-4CC829CF53AA}" srcOrd="0" destOrd="0" presId="urn:microsoft.com/office/officeart/2005/8/layout/vList5"/>
    <dgm:cxn modelId="{1FFC54AF-8689-4A71-A9B2-F7A384689BFB}" type="presParOf" srcId="{0D058FA3-0BDE-4041-B673-89C79A02E10E}" destId="{C6BC63A3-AB12-4054-BF8F-78B50BF49E2A}" srcOrd="1" destOrd="0" presId="urn:microsoft.com/office/officeart/2005/8/layout/vList5"/>
    <dgm:cxn modelId="{C116BCB0-245B-4D0E-9C34-9D4C1AEEB297}" type="presParOf" srcId="{BFB883D2-043C-4AB7-B29B-69E24E419C50}" destId="{298C5477-DADD-4402-8729-2D81B8CE9148}" srcOrd="3" destOrd="0" presId="urn:microsoft.com/office/officeart/2005/8/layout/vList5"/>
    <dgm:cxn modelId="{01AC32B1-1CA6-4E7B-B083-0A91D4380A5E}" type="presParOf" srcId="{BFB883D2-043C-4AB7-B29B-69E24E419C50}" destId="{93112AF2-40DA-4470-8FA3-70369DA1CCB2}" srcOrd="4" destOrd="0" presId="urn:microsoft.com/office/officeart/2005/8/layout/vList5"/>
    <dgm:cxn modelId="{04DE4B12-20F5-4892-85A0-421F139972CA}" type="presParOf" srcId="{93112AF2-40DA-4470-8FA3-70369DA1CCB2}" destId="{FC2BB2E6-A02D-4F88-BCDB-4524DA842775}" srcOrd="0" destOrd="0" presId="urn:microsoft.com/office/officeart/2005/8/layout/vList5"/>
    <dgm:cxn modelId="{5A0916B8-CB78-4069-A90C-A7CAF017868C}" type="presParOf" srcId="{93112AF2-40DA-4470-8FA3-70369DA1CCB2}" destId="{40AEB014-9992-4B15-A6FE-4D76A3A6C381}" srcOrd="1" destOrd="0" presId="urn:microsoft.com/office/officeart/2005/8/layout/vList5"/>
    <dgm:cxn modelId="{279D031E-C71F-4202-835B-25E2FCB22C3F}" type="presParOf" srcId="{BFB883D2-043C-4AB7-B29B-69E24E419C50}" destId="{5A859FF2-7408-4F17-9C88-B2F637B2FDAF}" srcOrd="5" destOrd="0" presId="urn:microsoft.com/office/officeart/2005/8/layout/vList5"/>
    <dgm:cxn modelId="{B9A35A11-6215-4C8A-A2B1-F74874EF3144}" type="presParOf" srcId="{BFB883D2-043C-4AB7-B29B-69E24E419C50}" destId="{32A87179-8190-41BC-88AB-C4AA27A5920E}" srcOrd="6" destOrd="0" presId="urn:microsoft.com/office/officeart/2005/8/layout/vList5"/>
    <dgm:cxn modelId="{4EED80A3-80BF-4B56-9472-2694396B69FE}" type="presParOf" srcId="{32A87179-8190-41BC-88AB-C4AA27A5920E}" destId="{C2215F4F-D503-4C76-91B6-2369E7F37D4B}" srcOrd="0" destOrd="0" presId="urn:microsoft.com/office/officeart/2005/8/layout/vList5"/>
    <dgm:cxn modelId="{72797FB7-E27E-4446-9630-A4D381300860}" type="presParOf" srcId="{32A87179-8190-41BC-88AB-C4AA27A5920E}" destId="{E67271AB-AC02-480F-8913-84A9DA0D2F3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F1D4E1-BCAE-4110-AAE8-C9D5FAF73C19}">
      <dsp:nvSpPr>
        <dsp:cNvPr id="0" name=""/>
        <dsp:cNvSpPr/>
      </dsp:nvSpPr>
      <dsp:spPr>
        <a:xfrm>
          <a:off x="0" y="0"/>
          <a:ext cx="1783949" cy="178394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3065F-BD2A-473E-BB3B-3D529A9925BA}">
      <dsp:nvSpPr>
        <dsp:cNvPr id="0" name=""/>
        <dsp:cNvSpPr/>
      </dsp:nvSpPr>
      <dsp:spPr>
        <a:xfrm>
          <a:off x="891974" y="0"/>
          <a:ext cx="7216974" cy="17839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latin typeface="Arial Rounded MT Bold" panose="020F0704030504030204" pitchFamily="34" charset="0"/>
            </a:rPr>
            <a:t>cenový systém</a:t>
          </a:r>
          <a:endParaRPr lang="cs-CZ" sz="2800" b="1" kern="1200" dirty="0">
            <a:latin typeface="Arial Rounded MT Bold" panose="020F0704030504030204" pitchFamily="34" charset="0"/>
          </a:endParaRPr>
        </a:p>
      </dsp:txBody>
      <dsp:txXfrm>
        <a:off x="891974" y="0"/>
        <a:ext cx="7216974" cy="535186"/>
      </dsp:txXfrm>
    </dsp:sp>
    <dsp:sp modelId="{0159404C-DD05-4B07-B00D-3885E1B83D8F}">
      <dsp:nvSpPr>
        <dsp:cNvPr id="0" name=""/>
        <dsp:cNvSpPr/>
      </dsp:nvSpPr>
      <dsp:spPr>
        <a:xfrm>
          <a:off x="312191" y="535186"/>
          <a:ext cx="1159566" cy="11595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8AC681-5219-48FE-86E4-EFA426A7D618}">
      <dsp:nvSpPr>
        <dsp:cNvPr id="0" name=""/>
        <dsp:cNvSpPr/>
      </dsp:nvSpPr>
      <dsp:spPr>
        <a:xfrm>
          <a:off x="891975" y="624383"/>
          <a:ext cx="7216974" cy="11595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latin typeface="Arial Rounded MT Bold" panose="020F0704030504030204" pitchFamily="34" charset="0"/>
            </a:rPr>
            <a:t>soukromé vlastnictví</a:t>
          </a:r>
          <a:endParaRPr lang="cs-CZ" sz="2800" b="1" kern="1200" dirty="0">
            <a:latin typeface="Arial Rounded MT Bold" panose="020F0704030504030204" pitchFamily="34" charset="0"/>
          </a:endParaRPr>
        </a:p>
      </dsp:txBody>
      <dsp:txXfrm>
        <a:off x="891975" y="624383"/>
        <a:ext cx="7216974" cy="535184"/>
      </dsp:txXfrm>
    </dsp:sp>
    <dsp:sp modelId="{AEAE1694-9B79-424C-86E4-47CF45F2B0DE}">
      <dsp:nvSpPr>
        <dsp:cNvPr id="0" name=""/>
        <dsp:cNvSpPr/>
      </dsp:nvSpPr>
      <dsp:spPr>
        <a:xfrm>
          <a:off x="624382" y="1070370"/>
          <a:ext cx="535184" cy="53518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C29BC-6939-4BE3-A118-865FCACED06B}">
      <dsp:nvSpPr>
        <dsp:cNvPr id="0" name=""/>
        <dsp:cNvSpPr/>
      </dsp:nvSpPr>
      <dsp:spPr>
        <a:xfrm>
          <a:off x="891974" y="1070370"/>
          <a:ext cx="7216974" cy="5351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latin typeface="Arial Rounded MT Bold" panose="020F0704030504030204" pitchFamily="34" charset="0"/>
            </a:rPr>
            <a:t>konkurence</a:t>
          </a:r>
          <a:endParaRPr lang="cs-CZ" sz="2800" b="1" kern="1200" dirty="0">
            <a:latin typeface="Arial Rounded MT Bold" panose="020F0704030504030204" pitchFamily="34" charset="0"/>
          </a:endParaRPr>
        </a:p>
      </dsp:txBody>
      <dsp:txXfrm>
        <a:off x="891974" y="1070370"/>
        <a:ext cx="7216974" cy="5351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E3CD2F-5AF6-4BE4-820E-66F90DE0B5AF}">
      <dsp:nvSpPr>
        <dsp:cNvPr id="0" name=""/>
        <dsp:cNvSpPr/>
      </dsp:nvSpPr>
      <dsp:spPr>
        <a:xfrm>
          <a:off x="0" y="19909"/>
          <a:ext cx="5976664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Trh určují dva hlavní principy:</a:t>
          </a:r>
          <a:endParaRPr lang="cs-CZ" sz="2800" b="1" kern="1200" dirty="0">
            <a:solidFill>
              <a:schemeClr val="bg1"/>
            </a:solidFill>
            <a:latin typeface="Arial Rounded MT Bold" panose="020F0704030504030204" pitchFamily="34" charset="0"/>
          </a:endParaRPr>
        </a:p>
      </dsp:txBody>
      <dsp:txXfrm>
        <a:off x="36553" y="56462"/>
        <a:ext cx="5903558" cy="675694"/>
      </dsp:txXfrm>
    </dsp:sp>
    <dsp:sp modelId="{E211723F-B475-45DE-B4A9-C6743CD0FBF7}">
      <dsp:nvSpPr>
        <dsp:cNvPr id="0" name=""/>
        <dsp:cNvSpPr/>
      </dsp:nvSpPr>
      <dsp:spPr>
        <a:xfrm>
          <a:off x="0" y="883909"/>
          <a:ext cx="5976664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1) nabídka</a:t>
          </a:r>
          <a:endParaRPr lang="cs-CZ" sz="2800" b="1" kern="1200" dirty="0">
            <a:solidFill>
              <a:schemeClr val="bg1"/>
            </a:solidFill>
            <a:latin typeface="Arial Rounded MT Bold" panose="020F0704030504030204" pitchFamily="34" charset="0"/>
          </a:endParaRPr>
        </a:p>
      </dsp:txBody>
      <dsp:txXfrm>
        <a:off x="36553" y="920462"/>
        <a:ext cx="5903558" cy="675694"/>
      </dsp:txXfrm>
    </dsp:sp>
    <dsp:sp modelId="{F3DA1F2A-7135-4376-8AB6-87CD39B51810}">
      <dsp:nvSpPr>
        <dsp:cNvPr id="0" name=""/>
        <dsp:cNvSpPr/>
      </dsp:nvSpPr>
      <dsp:spPr>
        <a:xfrm>
          <a:off x="0" y="1747909"/>
          <a:ext cx="5976664" cy="74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 Rounded MT Bold" panose="020F0704030504030204" pitchFamily="34" charset="0"/>
            </a:rPr>
            <a:t>2) poptávka</a:t>
          </a:r>
          <a:endParaRPr lang="cs-CZ" sz="2800" b="1" kern="1200" dirty="0">
            <a:solidFill>
              <a:schemeClr val="bg1"/>
            </a:solidFill>
            <a:latin typeface="Arial Rounded MT Bold" panose="020F0704030504030204" pitchFamily="34" charset="0"/>
          </a:endParaRPr>
        </a:p>
      </dsp:txBody>
      <dsp:txXfrm>
        <a:off x="36553" y="1784462"/>
        <a:ext cx="5903558" cy="6756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59675E-B4D6-4871-8620-97459A865743}">
      <dsp:nvSpPr>
        <dsp:cNvPr id="0" name=""/>
        <dsp:cNvSpPr/>
      </dsp:nvSpPr>
      <dsp:spPr>
        <a:xfrm rot="5400000">
          <a:off x="5139724" y="-2125813"/>
          <a:ext cx="746562" cy="51887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těžba nerostných surovin, zemědělství, lesnictví, lov, ... 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18650" y="131705"/>
        <a:ext cx="5152267" cy="673674"/>
      </dsp:txXfrm>
    </dsp:sp>
    <dsp:sp modelId="{957FA177-15F1-4F11-A5E0-958A9AD13712}">
      <dsp:nvSpPr>
        <dsp:cNvPr id="0" name=""/>
        <dsp:cNvSpPr/>
      </dsp:nvSpPr>
      <dsp:spPr>
        <a:xfrm>
          <a:off x="0" y="1940"/>
          <a:ext cx="2918650" cy="93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Primární</a:t>
          </a:r>
          <a:endParaRPr lang="cs-CZ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55" y="47495"/>
        <a:ext cx="2827540" cy="842093"/>
      </dsp:txXfrm>
    </dsp:sp>
    <dsp:sp modelId="{C6BC63A3-AB12-4054-BF8F-78B50BF49E2A}">
      <dsp:nvSpPr>
        <dsp:cNvPr id="0" name=""/>
        <dsp:cNvSpPr/>
      </dsp:nvSpPr>
      <dsp:spPr>
        <a:xfrm rot="5400000">
          <a:off x="5139724" y="-1145950"/>
          <a:ext cx="746562" cy="51887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průmysl, výroba hmotných statků, stavebnictví 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18650" y="1111568"/>
        <a:ext cx="5152267" cy="673674"/>
      </dsp:txXfrm>
    </dsp:sp>
    <dsp:sp modelId="{9333B065-8815-4DC7-A3D3-4CC829CF53AA}">
      <dsp:nvSpPr>
        <dsp:cNvPr id="0" name=""/>
        <dsp:cNvSpPr/>
      </dsp:nvSpPr>
      <dsp:spPr>
        <a:xfrm>
          <a:off x="0" y="981803"/>
          <a:ext cx="2918650" cy="93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Sekundární</a:t>
          </a:r>
          <a:endParaRPr lang="cs-CZ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55" y="1027358"/>
        <a:ext cx="2827540" cy="842093"/>
      </dsp:txXfrm>
    </dsp:sp>
    <dsp:sp modelId="{40AEB014-9992-4B15-A6FE-4D76A3A6C381}">
      <dsp:nvSpPr>
        <dsp:cNvPr id="0" name=""/>
        <dsp:cNvSpPr/>
      </dsp:nvSpPr>
      <dsp:spPr>
        <a:xfrm rot="5400000">
          <a:off x="5139724" y="-166086"/>
          <a:ext cx="746562" cy="51887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služby, poradenství, obchod, doprava, cestovní ruch, peněžnictví, zdravotnictví</a:t>
          </a:r>
          <a:r>
            <a:rPr lang="cs-CZ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, </a:t>
          </a:r>
          <a:endParaRPr lang="cs-CZ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18650" y="2091432"/>
        <a:ext cx="5152267" cy="673674"/>
      </dsp:txXfrm>
    </dsp:sp>
    <dsp:sp modelId="{FC2BB2E6-A02D-4F88-BCDB-4524DA842775}">
      <dsp:nvSpPr>
        <dsp:cNvPr id="0" name=""/>
        <dsp:cNvSpPr/>
      </dsp:nvSpPr>
      <dsp:spPr>
        <a:xfrm>
          <a:off x="0" y="1961667"/>
          <a:ext cx="2918650" cy="93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Terciální</a:t>
          </a:r>
          <a:endParaRPr lang="cs-CZ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55" y="2007222"/>
        <a:ext cx="2827540" cy="842093"/>
      </dsp:txXfrm>
    </dsp:sp>
    <dsp:sp modelId="{E67271AB-AC02-480F-8913-84A9DA0D2F33}">
      <dsp:nvSpPr>
        <dsp:cNvPr id="0" name=""/>
        <dsp:cNvSpPr/>
      </dsp:nvSpPr>
      <dsp:spPr>
        <a:xfrm rot="5400000">
          <a:off x="5139724" y="813777"/>
          <a:ext cx="746562" cy="51887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školství, věda a výzkum, přenos informací </a:t>
          </a:r>
          <a:endParaRPr lang="cs-CZ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2918650" y="3071295"/>
        <a:ext cx="5152267" cy="673674"/>
      </dsp:txXfrm>
    </dsp:sp>
    <dsp:sp modelId="{C2215F4F-D503-4C76-91B6-2369E7F37D4B}">
      <dsp:nvSpPr>
        <dsp:cNvPr id="0" name=""/>
        <dsp:cNvSpPr/>
      </dsp:nvSpPr>
      <dsp:spPr>
        <a:xfrm>
          <a:off x="0" y="2941531"/>
          <a:ext cx="2918650" cy="9332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Kvartérní</a:t>
          </a:r>
          <a:endParaRPr lang="cs-CZ" sz="2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555" y="2987086"/>
        <a:ext cx="2827540" cy="842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0F9400-7ADB-4184-B276-84CE422B17B5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9F6FE-D6A4-40E1-B31B-6583C874723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268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5ABAB3-D3E1-4690-9C25-72014AE9FB2E}" type="slidenum">
              <a:rPr lang="cs-CZ" smtClean="0">
                <a:latin typeface="Arial" charset="0"/>
              </a:rPr>
              <a:pPr/>
              <a:t>4</a:t>
            </a:fld>
            <a:endParaRPr lang="cs-CZ" dirty="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168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/>
          <p:cNvSpPr txBox="1">
            <a:spLocks noChangeArrowheads="1"/>
          </p:cNvSpPr>
          <p:nvPr/>
        </p:nvSpPr>
        <p:spPr bwMode="auto">
          <a:xfrm>
            <a:off x="-11730038" y="-8104188"/>
            <a:ext cx="23461663" cy="175974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8397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15678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/>
          <p:cNvSpPr txBox="1">
            <a:spLocks noChangeArrowheads="1"/>
          </p:cNvSpPr>
          <p:nvPr/>
        </p:nvSpPr>
        <p:spPr bwMode="auto">
          <a:xfrm>
            <a:off x="1588" y="0"/>
            <a:ext cx="1587" cy="15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8601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33658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Text Box 1"/>
          <p:cNvSpPr txBox="1">
            <a:spLocks noChangeArrowheads="1"/>
          </p:cNvSpPr>
          <p:nvPr/>
        </p:nvSpPr>
        <p:spPr bwMode="auto">
          <a:xfrm>
            <a:off x="0" y="-8193088"/>
            <a:ext cx="1588" cy="177752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82947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4800"/>
          </a:xfrm>
          <a:noFill/>
          <a:ln/>
        </p:spPr>
        <p:txBody>
          <a:bodyPr wrap="none" anchor="ctr"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32141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ED14B5D-88DA-4A59-B3A0-CF351F82487E}" type="slidenum">
              <a:rPr lang="cs-CZ" smtClean="0">
                <a:latin typeface="Arial" charset="0"/>
              </a:rPr>
              <a:pPr/>
              <a:t>9</a:t>
            </a:fld>
            <a:endParaRPr lang="cs-CZ" dirty="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615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27B038-D83E-425E-8D4F-CEC68C5B64CA}" type="slidenum">
              <a:rPr lang="cs-CZ" smtClean="0">
                <a:latin typeface="Arial" charset="0"/>
              </a:rPr>
              <a:pPr/>
              <a:t>12</a:t>
            </a:fld>
            <a:endParaRPr lang="cs-CZ" dirty="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0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Obdélní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Obdélní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cs-CZ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se zakulaceným příčným rohe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GB" dirty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EB457CF6-EBCA-445B-BFF2-4D089BDF122C}" type="datetimeFigureOut">
              <a:rPr lang="en-GB" smtClean="0"/>
              <a:pPr/>
              <a:t>01/03/2015</a:t>
            </a:fld>
            <a:endParaRPr lang="en-GB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7FB43EA-0959-499F-8BB0-C267F5AEF18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Excel_97_20031.xls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Excel_97_20032.xls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List_aplikace_Microsoft_Excel_97_20033.xls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http://www.volny.cz/mze/images/grafy/4c.png" TargetMode="External"/><Relationship Id="rId5" Type="http://schemas.openxmlformats.org/officeDocument/2006/relationships/image" Target="../media/image11.png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Trh%20a%20tr&#382;n&#237;%20mechanismus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-12937" y="0"/>
            <a:ext cx="9144000" cy="2780928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8229600" cy="117802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Arial Black" panose="020B0A04020102020204" pitchFamily="34" charset="0"/>
              </a:rPr>
              <a:t>Trh a tržní mechanismus</a:t>
            </a:r>
            <a:endParaRPr lang="en-GB" b="1" dirty="0"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18226" y="4365104"/>
            <a:ext cx="2681674" cy="681608"/>
          </a:xfrm>
        </p:spPr>
        <p:txBody>
          <a:bodyPr/>
          <a:lstStyle/>
          <a:p>
            <a:r>
              <a:rPr lang="cs-CZ" dirty="0" smtClean="0">
                <a:latin typeface="Arial Rounded MT Bold" panose="020F0704030504030204" pitchFamily="34" charset="0"/>
              </a:rPr>
              <a:t>prezentace</a:t>
            </a:r>
            <a:endParaRPr lang="en-GB" dirty="0">
              <a:latin typeface="Arial Rounded MT Bold" panose="020F0704030504030204" pitchFamily="34" charset="0"/>
            </a:endParaRPr>
          </a:p>
        </p:txBody>
      </p:sp>
      <p:grpSp>
        <p:nvGrpSpPr>
          <p:cNvPr id="9" name="Skupina 8"/>
          <p:cNvGrpSpPr/>
          <p:nvPr/>
        </p:nvGrpSpPr>
        <p:grpSpPr>
          <a:xfrm>
            <a:off x="22292" y="3427"/>
            <a:ext cx="912170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4100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79512" y="-1"/>
            <a:ext cx="8784976" cy="1326479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5298" name="Nadpis 1"/>
          <p:cNvSpPr>
            <a:spLocks noGrp="1"/>
          </p:cNvSpPr>
          <p:nvPr>
            <p:ph type="title" idx="4294967295"/>
          </p:nvPr>
        </p:nvSpPr>
        <p:spPr>
          <a:xfrm>
            <a:off x="914400" y="155800"/>
            <a:ext cx="8229600" cy="1351950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GRAFICKÉ </a:t>
            </a:r>
            <a:r>
              <a:rPr lang="cs-CZ" sz="4400" b="1" dirty="0">
                <a:solidFill>
                  <a:schemeClr val="tx1"/>
                </a:solidFill>
                <a:latin typeface="Arial Black" panose="020B0A04020102020204" pitchFamily="34" charset="0"/>
              </a:rPr>
              <a:t>ZNÁZORNĚNÍ NABÍDKY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4294967295"/>
          </p:nvPr>
        </p:nvSpPr>
        <p:spPr>
          <a:xfrm>
            <a:off x="480721" y="1844824"/>
            <a:ext cx="8229600" cy="846659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Sestavte graf nabídky z následujících hodnot:</a:t>
            </a:r>
          </a:p>
          <a:p>
            <a:pPr>
              <a:buFont typeface="Wingdings" pitchFamily="2" charset="2"/>
              <a:buNone/>
            </a:pPr>
            <a:endParaRPr lang="cs-CZ" sz="2800" b="1" dirty="0"/>
          </a:p>
        </p:txBody>
      </p:sp>
      <p:graphicFrame>
        <p:nvGraphicFramePr>
          <p:cNvPr id="55327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42210"/>
              </p:ext>
            </p:extLst>
          </p:nvPr>
        </p:nvGraphicFramePr>
        <p:xfrm>
          <a:off x="1907704" y="2924944"/>
          <a:ext cx="5357813" cy="2635250"/>
        </p:xfrm>
        <a:graphic>
          <a:graphicData uri="http://schemas.openxmlformats.org/drawingml/2006/table">
            <a:tbl>
              <a:tblPr/>
              <a:tblGrid>
                <a:gridCol w="2678113"/>
                <a:gridCol w="26797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CENA (Kč)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MNOŽSTVÍ (kg)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grpSp>
        <p:nvGrpSpPr>
          <p:cNvPr id="5" name="Skupina 4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7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30812" y="226293"/>
            <a:ext cx="8229600" cy="1354233"/>
          </a:xfrm>
        </p:spPr>
        <p:txBody>
          <a:bodyPr>
            <a:noAutofit/>
          </a:bodyPr>
          <a:lstStyle/>
          <a:p>
            <a:pPr algn="ctr"/>
            <a:r>
              <a:rPr lang="cs-CZ" sz="4400" dirty="0">
                <a:solidFill>
                  <a:schemeClr val="tx1"/>
                </a:solidFill>
                <a:latin typeface="Arial Black" panose="020B0A04020102020204" pitchFamily="34" charset="0"/>
              </a:rPr>
              <a:t>GRAFICKÉ ZNÁZORNĚNÍ NABÍDKY</a:t>
            </a:r>
          </a:p>
        </p:txBody>
      </p:sp>
      <p:graphicFrame>
        <p:nvGraphicFramePr>
          <p:cNvPr id="3379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331915"/>
              </p:ext>
            </p:extLst>
          </p:nvPr>
        </p:nvGraphicFramePr>
        <p:xfrm>
          <a:off x="1187624" y="1447130"/>
          <a:ext cx="6629400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Graf" r:id="rId3" imgW="3686270" imgH="2400300" progId="Excel.Sheet.8">
                  <p:embed/>
                </p:oleObj>
              </mc:Choice>
              <mc:Fallback>
                <p:oleObj name="Graf" r:id="rId3" imgW="3686270" imgH="24003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1447130"/>
                        <a:ext cx="6629400" cy="36724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187624" y="5157192"/>
            <a:ext cx="6552728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1" algn="just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ákon stoupající nabídky: roste-li cena zboží, roste i nabídka - za vyšší cenu se vyplatí prodat více zboží. </a:t>
            </a:r>
          </a:p>
        </p:txBody>
      </p:sp>
      <p:pic>
        <p:nvPicPr>
          <p:cNvPr id="6" name="Picture 5" descr="4a"/>
          <p:cNvPicPr>
            <a:picLocks noChangeAspect="1" noChangeArrowheads="1"/>
          </p:cNvPicPr>
          <p:nvPr/>
        </p:nvPicPr>
        <p:blipFill>
          <a:blip r:embed="rId5" cstate="print">
            <a:lum contrast="6000"/>
            <a:grayscl/>
            <a:biLevel thresh="50000"/>
          </a:blip>
          <a:srcRect/>
          <a:stretch>
            <a:fillRect/>
          </a:stretch>
        </p:blipFill>
        <p:spPr>
          <a:xfrm>
            <a:off x="1691680" y="2080032"/>
            <a:ext cx="5832648" cy="2540000"/>
          </a:xfrm>
          <a:prstGeom prst="rect">
            <a:avLst/>
          </a:prstGeom>
          <a:noFill/>
        </p:spPr>
      </p:pic>
      <p:grpSp>
        <p:nvGrpSpPr>
          <p:cNvPr id="7" name="Skupina 6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10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39572" y="52840"/>
            <a:ext cx="8229600" cy="114300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sz="4400" b="1" dirty="0" smtClean="0">
                <a:latin typeface="Arial Black" panose="020B0A04020102020204" pitchFamily="34" charset="0"/>
              </a:rPr>
              <a:t>Poptávka </a:t>
            </a:r>
            <a:r>
              <a:rPr lang="cs-CZ" sz="4400" b="1" dirty="0" smtClean="0">
                <a:latin typeface="Arial Black" panose="020B0A04020102020204" pitchFamily="34" charset="0"/>
              </a:rPr>
              <a:t>(demand</a:t>
            </a:r>
            <a:r>
              <a:rPr lang="cs-CZ" sz="4400" b="1" dirty="0" smtClean="0"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2996952"/>
            <a:ext cx="8568952" cy="1224136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cs-CZ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„Poptávka je souhrn všeho zboží, které jsou zákazníci ochotni koupit za příslušnou cenu.“ </a:t>
            </a:r>
            <a:r>
              <a:rPr lang="cs-CZ" sz="30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cs-CZ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7346" name="Nadpis 1"/>
          <p:cNvSpPr>
            <a:spLocks noGrp="1"/>
          </p:cNvSpPr>
          <p:nvPr>
            <p:ph type="title" idx="4294967295"/>
          </p:nvPr>
        </p:nvSpPr>
        <p:spPr>
          <a:xfrm>
            <a:off x="934500" y="112929"/>
            <a:ext cx="8229600" cy="1396536"/>
          </a:xfrm>
        </p:spPr>
        <p:txBody>
          <a:bodyPr>
            <a:noAutofit/>
          </a:bodyPr>
          <a:lstStyle/>
          <a:p>
            <a:pPr algn="ctr"/>
            <a:r>
              <a:rPr lang="cs-CZ" sz="4400" dirty="0">
                <a:solidFill>
                  <a:schemeClr val="tx1"/>
                </a:solidFill>
                <a:latin typeface="Arial Black" panose="020B0A04020102020204" pitchFamily="34" charset="0"/>
              </a:rPr>
              <a:t>GRAFICKÉ ZNÁZORNĚNÍ POPTÁVKY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84665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Sestavte graf poptávky z následujících hodnot:</a:t>
            </a:r>
          </a:p>
          <a:p>
            <a:pPr>
              <a:buFont typeface="Wingdings" pitchFamily="2" charset="2"/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2000250" y="3071813"/>
          <a:ext cx="5143500" cy="2600325"/>
        </p:xfrm>
        <a:graphic>
          <a:graphicData uri="http://schemas.openxmlformats.org/drawingml/2006/table">
            <a:tbl>
              <a:tblPr/>
              <a:tblGrid>
                <a:gridCol w="2571750"/>
                <a:gridCol w="25717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CENA (Kč)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MNOŽSTVÍ (kg)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8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17240" y="352613"/>
            <a:ext cx="8229600" cy="1245643"/>
          </a:xfrm>
        </p:spPr>
        <p:txBody>
          <a:bodyPr>
            <a:noAutofit/>
          </a:bodyPr>
          <a:lstStyle/>
          <a:p>
            <a:pPr algn="ctr"/>
            <a:r>
              <a:rPr lang="cs-CZ" sz="4400" dirty="0">
                <a:solidFill>
                  <a:schemeClr val="tx1"/>
                </a:solidFill>
                <a:latin typeface="Arial Black" panose="020B0A04020102020204" pitchFamily="34" charset="0"/>
              </a:rPr>
              <a:t>GRAFICKÉ ZNÁZORNĚNÍ POPTÁVKY</a:t>
            </a:r>
          </a:p>
        </p:txBody>
      </p:sp>
      <p:graphicFrame>
        <p:nvGraphicFramePr>
          <p:cNvPr id="3686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03648" y="1412777"/>
          <a:ext cx="6632575" cy="36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Graf" r:id="rId3" imgW="3686270" imgH="2400300" progId="Excel.Sheet.8">
                  <p:embed/>
                </p:oleObj>
              </mc:Choice>
              <mc:Fallback>
                <p:oleObj name="Graf" r:id="rId3" imgW="3686270" imgH="24003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412777"/>
                        <a:ext cx="6632575" cy="360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403648" y="5084729"/>
            <a:ext cx="6336704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lvl="2" algn="just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 klesající poptávky: roste-li cena zboží, poptávka klesá a naopak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8" descr="4b"/>
          <p:cNvPicPr>
            <a:picLocks noChangeAspect="1" noChangeArrowheads="1"/>
          </p:cNvPicPr>
          <p:nvPr/>
        </p:nvPicPr>
        <p:blipFill>
          <a:blip r:embed="rId5" cstate="print">
            <a:grayscl/>
            <a:biLevel thresh="50000"/>
          </a:blip>
          <a:srcRect/>
          <a:stretch>
            <a:fillRect/>
          </a:stretch>
        </p:blipFill>
        <p:spPr>
          <a:xfrm>
            <a:off x="2123728" y="2060848"/>
            <a:ext cx="5616624" cy="2540000"/>
          </a:xfrm>
          <a:prstGeom prst="rect">
            <a:avLst/>
          </a:prstGeom>
          <a:noFill/>
        </p:spPr>
      </p:pic>
      <p:grpSp>
        <p:nvGrpSpPr>
          <p:cNvPr id="8" name="Skupina 7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9" name="Obrázek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10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tx1"/>
                </a:solidFill>
                <a:latin typeface="Arial Black" panose="020B0A04020102020204" pitchFamily="34" charset="0"/>
              </a:rPr>
              <a:t>TRŽNÍ ROVNOVÁHA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2348880"/>
            <a:ext cx="7448550" cy="115183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Vzniká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v okamžiku, kdy se vyrovná poptávka s nabídkou.</a:t>
            </a:r>
          </a:p>
          <a:p>
            <a:pPr algn="just">
              <a:buFont typeface="Wingdings" pitchFamily="2" charset="2"/>
              <a:buNone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2770" name="Picture 2" descr="http://files.znameni-zverokruhu.webnode.cz/200000010-3546336402/Vah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149" y="3933056"/>
            <a:ext cx="1789420" cy="1800200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5011579" y="573325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č.1</a:t>
            </a:r>
            <a:endParaRPr lang="cs-CZ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9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59394" name="Nadpis 1"/>
          <p:cNvSpPr>
            <a:spLocks noGrp="1"/>
          </p:cNvSpPr>
          <p:nvPr>
            <p:ph type="title" idx="4294967295"/>
          </p:nvPr>
        </p:nvSpPr>
        <p:spPr>
          <a:xfrm>
            <a:off x="967858" y="157515"/>
            <a:ext cx="8229600" cy="1351950"/>
          </a:xfrm>
        </p:spPr>
        <p:txBody>
          <a:bodyPr>
            <a:noAutofit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  <a:latin typeface="Arial Black" panose="020B0A04020102020204" pitchFamily="34" charset="0"/>
              </a:rPr>
              <a:t>GRAFICKÉ ZNÁZORNĚNÍ TRŽNÍ ROVNOVÁHY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4294967295"/>
          </p:nvPr>
        </p:nvSpPr>
        <p:spPr>
          <a:xfrm>
            <a:off x="474895" y="1772816"/>
            <a:ext cx="8229600" cy="77465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Sestavte graf z následujících hodnot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634749"/>
              </p:ext>
            </p:extLst>
          </p:nvPr>
        </p:nvGraphicFramePr>
        <p:xfrm>
          <a:off x="1403648" y="2924944"/>
          <a:ext cx="6096000" cy="2868930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CENA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(Kč)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Nabízení množství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itchFamily="34" charset="0"/>
                        </a:rPr>
                        <a:t>Poptávané množství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grpSp>
        <p:nvGrpSpPr>
          <p:cNvPr id="6" name="Skupina 5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8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title"/>
          </p:nvPr>
        </p:nvSpPr>
        <p:spPr>
          <a:xfrm>
            <a:off x="1058790" y="268698"/>
            <a:ext cx="7890516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 Black" panose="020B0A04020102020204" pitchFamily="34" charset="0"/>
              </a:rPr>
              <a:t>GRAFICKÉ ZNÁZORNĚNÍ TRŽNÍ ROVNOVÁHY</a:t>
            </a:r>
          </a:p>
        </p:txBody>
      </p:sp>
      <p:graphicFrame>
        <p:nvGraphicFramePr>
          <p:cNvPr id="43012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76375" y="1916113"/>
          <a:ext cx="6632575" cy="431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Graf" r:id="rId3" imgW="3686270" imgH="2400300" progId="Excel.Sheet.8">
                  <p:embed/>
                </p:oleObj>
              </mc:Choice>
              <mc:Fallback>
                <p:oleObj name="Graf" r:id="rId3" imgW="3686270" imgH="2400300" progId="Excel.Shee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1916113"/>
                        <a:ext cx="6632575" cy="431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5" descr="http://www.volny.cz/mze/images/grafy/4c.png"/>
          <p:cNvPicPr>
            <a:picLocks noChangeAspect="1" noChangeArrowheads="1"/>
          </p:cNvPicPr>
          <p:nvPr/>
        </p:nvPicPr>
        <p:blipFill>
          <a:blip r:embed="rId5" r:link="rId6" cstate="print">
            <a:grayscl/>
            <a:biLevel thresh="50000"/>
          </a:blip>
          <a:srcRect/>
          <a:stretch>
            <a:fillRect/>
          </a:stretch>
        </p:blipFill>
        <p:spPr>
          <a:xfrm>
            <a:off x="2123728" y="2924944"/>
            <a:ext cx="5760640" cy="2540000"/>
          </a:xfrm>
          <a:prstGeom prst="rect">
            <a:avLst/>
          </a:prstGeom>
          <a:noFill/>
        </p:spPr>
      </p:pic>
      <p:grpSp>
        <p:nvGrpSpPr>
          <p:cNvPr id="5" name="Skupina 4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7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88224" y="253536"/>
            <a:ext cx="2098576" cy="1143000"/>
          </a:xfrm>
        </p:spPr>
        <p:txBody>
          <a:bodyPr/>
          <a:lstStyle/>
          <a:p>
            <a:r>
              <a:rPr lang="cs-CZ" sz="4400" b="1" dirty="0" smtClean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ZIS</a:t>
            </a:r>
            <a:r>
              <a:rPr lang="cs-CZ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</a:t>
            </a:r>
            <a:endParaRPr lang="cs-CZ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78276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Je to, co podnikateli zůstane po uhrazení nákladů a je to stimul, díky, kterému ekonomika funguje.</a:t>
            </a:r>
          </a:p>
          <a:p>
            <a:pPr>
              <a:buNone/>
            </a:pP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4005064"/>
            <a:ext cx="391671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Spočtěte zisk: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Výnosy ………..6 000 000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……….5 000 000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Zisk: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1 000 000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932040" y="4005064"/>
            <a:ext cx="3916713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Příklad: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Spočtěte zisk: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Výnosy ………..6 000 000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Náklady ……….6 500 000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Ztráta:</a:t>
            </a:r>
          </a:p>
          <a:p>
            <a:pPr>
              <a:buNone/>
            </a:pPr>
            <a:r>
              <a:rPr lang="cs-CZ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500 000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8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56176" y="253536"/>
            <a:ext cx="2530624" cy="1143000"/>
          </a:xfrm>
        </p:spPr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Zdroje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Citace:</a:t>
            </a:r>
          </a:p>
          <a:p>
            <a:pPr marL="342900" indent="-342900">
              <a:buAutoNum type="arabicPeriod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Odmaturuj ze společenských věd, Brno:  Didaktis. 2003. s. 87</a:t>
            </a:r>
          </a:p>
          <a:p>
            <a:pPr marL="342900" indent="-342900">
              <a:buAutoNum type="arabicPeriod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Tamtéž. s. 88</a:t>
            </a:r>
          </a:p>
          <a:p>
            <a:pPr marL="342900" indent="-342900">
              <a:buFont typeface="Wingdings 2"/>
              <a:buAutoNum type="arabicPeriod"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Tamtéž. s. 88</a:t>
            </a:r>
          </a:p>
          <a:p>
            <a:pPr marL="342900" indent="-342900">
              <a:buFont typeface="Wingdings 2"/>
              <a:buAutoNum type="arabicPeriod"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Obrázky:</a:t>
            </a:r>
          </a:p>
          <a:p>
            <a:pPr marL="342900" indent="-342900">
              <a:buNone/>
            </a:pPr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č. 1. Váhy. 2014. Dostupné z: http://files.znameni-zverokruhu.webnode.cz/200000010-3546336402/Vahy.jpg</a:t>
            </a:r>
          </a:p>
          <a:p>
            <a:pPr marL="342900" indent="-342900">
              <a:buNone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Použitá literatura:</a:t>
            </a: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Eichler, B., Ryska, R., Svoboda, V. Základy státoprávní teorie, ekonomie a ekonomiky, neformální logiky, Praha: Fortuna. 1995.</a:t>
            </a:r>
          </a:p>
          <a:p>
            <a:pPr lvl="0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Odmaturuj ze společenských věd, Brno: Didaktis. 2003.</a:t>
            </a:r>
          </a:p>
          <a:p>
            <a:pPr lvl="0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Sojka, M. Ekonomie pro střední školy, Praha: Fortuna. 2003.</a:t>
            </a:r>
          </a:p>
          <a:p>
            <a:pPr lvl="0"/>
            <a:r>
              <a:rPr 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Sojka, M., Pudlák, J. Ekonomie pro střední školy, Praha: SPN. 1992</a:t>
            </a:r>
          </a:p>
          <a:p>
            <a:pPr marL="342900" indent="-342900">
              <a:buNone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0192" y="253536"/>
            <a:ext cx="2386608" cy="1143000"/>
          </a:xfrm>
        </p:spPr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Pojmy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1278707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latin typeface="Arial Rounded MT Bold" panose="020F0704030504030204" pitchFamily="34" charset="0"/>
              </a:rPr>
              <a:t>Market ekonomy, nabídka, poptávka, domácnosti, firmy, stát, konkurence.</a:t>
            </a:r>
            <a:endParaRPr lang="cs-CZ" dirty="0">
              <a:latin typeface="Arial Rounded MT Bold" panose="020F0704030504030204" pitchFamily="34" charset="0"/>
            </a:endParaRPr>
          </a:p>
        </p:txBody>
      </p:sp>
      <p:sp>
        <p:nvSpPr>
          <p:cNvPr id="4" name="Vodorovný svitek 3">
            <a:hlinkClick r:id="rId2" action="ppaction://hlinkfile"/>
          </p:cNvPr>
          <p:cNvSpPr/>
          <p:nvPr/>
        </p:nvSpPr>
        <p:spPr>
          <a:xfrm>
            <a:off x="3563888" y="3381993"/>
            <a:ext cx="2016224" cy="122413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Přednáška</a:t>
            </a:r>
            <a:endParaRPr lang="cs-CZ" sz="2400" dirty="0"/>
          </a:p>
        </p:txBody>
      </p:sp>
      <p:grpSp>
        <p:nvGrpSpPr>
          <p:cNvPr id="6" name="Skupina 5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8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84168" y="253536"/>
            <a:ext cx="2602632" cy="1143000"/>
          </a:xfrm>
        </p:spPr>
        <p:txBody>
          <a:bodyPr/>
          <a:lstStyle/>
          <a:p>
            <a:r>
              <a:rPr lang="cs-CZ" dirty="0" smtClean="0">
                <a:latin typeface="Arial Black" panose="020B0A04020102020204" pitchFamily="34" charset="0"/>
              </a:rPr>
              <a:t>Kredity</a:t>
            </a:r>
            <a:endParaRPr lang="cs-CZ" dirty="0">
              <a:latin typeface="Arial Black" panose="020B0A040201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6722" y="1469091"/>
            <a:ext cx="8229600" cy="4526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Arial Rounded MT Bold" panose="020F0704030504030204" pitchFamily="34" charset="0"/>
              </a:rPr>
              <a:t>Příspěvek k diskusi</a:t>
            </a:r>
            <a:r>
              <a:rPr lang="cs-CZ" sz="2400" dirty="0" smtClean="0">
                <a:latin typeface="Arial Rounded MT Bold" panose="020F0704030504030204" pitchFamily="34" charset="0"/>
              </a:rPr>
              <a:t>: </a:t>
            </a:r>
          </a:p>
          <a:p>
            <a:pPr>
              <a:buNone/>
            </a:pPr>
            <a:r>
              <a:rPr lang="cs-CZ" sz="2400" dirty="0" smtClean="0">
                <a:latin typeface="Arial Rounded MT Bold" panose="020F0704030504030204" pitchFamily="34" charset="0"/>
              </a:rPr>
              <a:t>	Neviditelná ruka všechno vyřeší		</a:t>
            </a:r>
            <a:r>
              <a:rPr lang="cs-CZ" sz="2400" b="1" dirty="0" smtClean="0">
                <a:latin typeface="Arial Rounded MT Bold" panose="020F0704030504030204" pitchFamily="34" charset="0"/>
              </a:rPr>
              <a:t>10 kreditů</a:t>
            </a:r>
            <a:r>
              <a:rPr lang="cs-CZ" sz="2400" dirty="0" smtClean="0">
                <a:latin typeface="Arial Rounded MT Bold" panose="020F0704030504030204" pitchFamily="34" charset="0"/>
              </a:rPr>
              <a:t>		</a:t>
            </a:r>
          </a:p>
          <a:p>
            <a:pPr>
              <a:buNone/>
            </a:pPr>
            <a:r>
              <a:rPr lang="cs-CZ" sz="2400" b="1" dirty="0" smtClean="0">
                <a:latin typeface="Arial Rounded MT Bold" panose="020F0704030504030204" pitchFamily="34" charset="0"/>
              </a:rPr>
              <a:t>Příspěvek k tématu:</a:t>
            </a:r>
            <a:endParaRPr lang="cs-CZ" sz="2400" dirty="0" smtClean="0">
              <a:latin typeface="Arial Rounded MT Bold" panose="020F0704030504030204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 Rounded MT Bold" panose="020F0704030504030204" pitchFamily="34" charset="0"/>
              </a:rPr>
              <a:t>	Na praktickém příkladě vybrané národní ekonomiky vysvětli fungování tržní ekonomiky z pohledu konkurence, rozvrstvení trhu			</a:t>
            </a:r>
            <a:r>
              <a:rPr lang="cs-CZ" sz="2400" b="1" dirty="0" smtClean="0">
                <a:latin typeface="Arial Rounded MT Bold" panose="020F0704030504030204" pitchFamily="34" charset="0"/>
              </a:rPr>
              <a:t>5 kreditů</a:t>
            </a:r>
            <a:endParaRPr lang="cs-CZ" sz="2400" dirty="0" smtClean="0">
              <a:latin typeface="Arial Rounded MT Bold" panose="020F0704030504030204" pitchFamily="34" charset="0"/>
            </a:endParaRPr>
          </a:p>
          <a:p>
            <a:endParaRPr lang="cs-CZ" sz="2400" dirty="0" smtClean="0">
              <a:latin typeface="Arial Rounded MT Bold" panose="020F0704030504030204" pitchFamily="34" charset="0"/>
            </a:endParaRPr>
          </a:p>
          <a:p>
            <a:pPr>
              <a:buNone/>
            </a:pPr>
            <a:r>
              <a:rPr lang="cs-CZ" sz="2400" b="1" dirty="0" smtClean="0">
                <a:latin typeface="Arial Rounded MT Bold" panose="020F0704030504030204" pitchFamily="34" charset="0"/>
              </a:rPr>
              <a:t>Úkol (pouze 1x)</a:t>
            </a:r>
            <a:endParaRPr lang="cs-CZ" sz="2400" dirty="0" smtClean="0">
              <a:latin typeface="Arial Rounded MT Bold" panose="020F0704030504030204" pitchFamily="34" charset="0"/>
            </a:endParaRPr>
          </a:p>
          <a:p>
            <a:pPr>
              <a:buNone/>
            </a:pPr>
            <a:r>
              <a:rPr lang="cs-CZ" sz="2400" dirty="0" smtClean="0">
                <a:latin typeface="Arial Rounded MT Bold" panose="020F0704030504030204" pitchFamily="34" charset="0"/>
              </a:rPr>
              <a:t>	Na webových stránkách úřadu pro ochranu hospodářské soutěže vyhledat konkrétní případ, který tento úřad řešil a zhodnotit ji.	</a:t>
            </a:r>
            <a:r>
              <a:rPr lang="cs-CZ" sz="2400" dirty="0" smtClean="0">
                <a:latin typeface="Arial Rounded MT Bold" panose="020F0704030504030204" pitchFamily="34" charset="0"/>
              </a:rPr>
              <a:t>       </a:t>
            </a:r>
            <a:r>
              <a:rPr lang="cs-CZ" sz="2400" b="1" dirty="0" smtClean="0">
                <a:latin typeface="Arial Rounded MT Bold" panose="020F0704030504030204" pitchFamily="34" charset="0"/>
              </a:rPr>
              <a:t>5 </a:t>
            </a:r>
            <a:r>
              <a:rPr lang="cs-CZ" sz="2400" b="1" dirty="0" smtClean="0">
                <a:latin typeface="Arial Rounded MT Bold" panose="020F0704030504030204" pitchFamily="34" charset="0"/>
              </a:rPr>
              <a:t>kreditů</a:t>
            </a:r>
            <a:endParaRPr lang="cs-CZ" sz="2400" dirty="0" smtClean="0">
              <a:latin typeface="Arial Rounded MT Bold" panose="020F0704030504030204" pitchFamily="34" charset="0"/>
            </a:endParaRPr>
          </a:p>
          <a:p>
            <a:pPr>
              <a:buNone/>
            </a:pPr>
            <a:endParaRPr lang="cs-CZ" sz="2400" dirty="0"/>
          </a:p>
        </p:txBody>
      </p:sp>
      <p:grpSp>
        <p:nvGrpSpPr>
          <p:cNvPr id="4" name="Skupina 3"/>
          <p:cNvGrpSpPr/>
          <p:nvPr/>
        </p:nvGrpSpPr>
        <p:grpSpPr>
          <a:xfrm>
            <a:off x="323528" y="253535"/>
            <a:ext cx="8640960" cy="6415825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308304" y="253536"/>
            <a:ext cx="1378496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400" b="1" dirty="0" smtClean="0">
                <a:latin typeface="Arial Black" panose="020B0A04020102020204" pitchFamily="34" charset="0"/>
              </a:rPr>
              <a:t>Trh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539552" y="2924944"/>
            <a:ext cx="8208962" cy="181588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/>
            <a:r>
              <a:rPr lang="cs-CZ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„Trh je oblastí ekonomiky, ve které se střetává nabídka a poptávka a kde dochází k výměně statků či výrobních faktorů mezi subjekty ekonomiky.“</a:t>
            </a:r>
            <a:r>
              <a:rPr lang="cs-CZ" sz="28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1</a:t>
            </a:r>
            <a:endParaRPr lang="cs-CZ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anose="020F0704030504030204" pitchFamily="34" charset="0"/>
              <a:cs typeface="Arial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945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475656" y="553206"/>
            <a:ext cx="7398867" cy="690638"/>
          </a:xfrm>
        </p:spPr>
        <p:txBody>
          <a:bodyPr wrap="square" lIns="0" tIns="0" rIns="0" bIns="0" anchor="ctr"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 smtClean="0">
                <a:latin typeface="Arial Black" panose="020B0A04020102020204" pitchFamily="34" charset="0"/>
              </a:rPr>
              <a:t>Trh a tržní ekonomika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357561014"/>
              </p:ext>
            </p:extLst>
          </p:nvPr>
        </p:nvGraphicFramePr>
        <p:xfrm>
          <a:off x="611560" y="3140968"/>
          <a:ext cx="8108950" cy="1783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Obdélník 5"/>
          <p:cNvSpPr/>
          <p:nvPr/>
        </p:nvSpPr>
        <p:spPr>
          <a:xfrm>
            <a:off x="2106964" y="1916832"/>
            <a:ext cx="491211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Předpoklad fungování trhu</a:t>
            </a:r>
            <a:endParaRPr lang="cs-CZ" sz="28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anose="020F0704030504030204" pitchFamily="34" charset="0"/>
              <a:cs typeface="Arial" pitchFamily="34" charset="0"/>
            </a:endParaRPr>
          </a:p>
        </p:txBody>
      </p:sp>
      <p:grpSp>
        <p:nvGrpSpPr>
          <p:cNvPr id="7" name="Skupina 6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8" name="Obrázek 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9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F1D4E1-BCAE-4110-AAE8-C9D5FAF73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EFF1D4E1-BCAE-4110-AAE8-C9D5FAF73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EFF1D4E1-BCAE-4110-AAE8-C9D5FAF73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graphicEl>
                                              <a:dgm id="{EFF1D4E1-BCAE-4110-AAE8-C9D5FAF73C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A3065F-BD2A-473E-BB3B-3D529A992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dgm id="{4FA3065F-BD2A-473E-BB3B-3D529A992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dgm id="{4FA3065F-BD2A-473E-BB3B-3D529A9925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dgm id="{4FA3065F-BD2A-473E-BB3B-3D529A9925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59404C-DD05-4B07-B00D-3885E1B83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dgm id="{0159404C-DD05-4B07-B00D-3885E1B83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dgm id="{0159404C-DD05-4B07-B00D-3885E1B83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dgm id="{0159404C-DD05-4B07-B00D-3885E1B83D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E8AC681-5219-48FE-86E4-EFA426A7D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graphicEl>
                                              <a:dgm id="{6E8AC681-5219-48FE-86E4-EFA426A7D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graphicEl>
                                              <a:dgm id="{6E8AC681-5219-48FE-86E4-EFA426A7D6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graphicEl>
                                              <a:dgm id="{6E8AC681-5219-48FE-86E4-EFA426A7D6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EAE1694-9B79-424C-86E4-47CF45F2B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AEAE1694-9B79-424C-86E4-47CF45F2B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graphicEl>
                                              <a:dgm id="{AEAE1694-9B79-424C-86E4-47CF45F2B0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graphicEl>
                                              <a:dgm id="{AEAE1694-9B79-424C-86E4-47CF45F2B0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42C29BC-6939-4BE3-A118-865FCACED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42C29BC-6939-4BE3-A118-865FCACED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42C29BC-6939-4BE3-A118-865FCACED0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42C29BC-6939-4BE3-A118-865FCACED0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188640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86670388"/>
              </p:ext>
            </p:extLst>
          </p:nvPr>
        </p:nvGraphicFramePr>
        <p:xfrm>
          <a:off x="1691680" y="2420888"/>
          <a:ext cx="5976664" cy="2516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Skupina 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21"/>
          <p:cNvSpPr/>
          <p:nvPr/>
        </p:nvSpPr>
        <p:spPr>
          <a:xfrm>
            <a:off x="179512" y="-1"/>
            <a:ext cx="8784976" cy="1556793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1331640" y="251242"/>
            <a:ext cx="7586861" cy="1305550"/>
          </a:xfrm>
        </p:spPr>
        <p:txBody>
          <a:bodyPr wrap="square" lIns="0" tIns="0" rIns="0" bIns="0" anchor="ctr">
            <a:spAutoFit/>
          </a:bodyPr>
          <a:lstStyle/>
          <a:p>
            <a:pPr algn="just" eaLnBrk="1" hangingPunct="1">
              <a:lnSpc>
                <a:spcPct val="10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Tržní mechanismus je procesem vzájemného ovlivňování tvorby nabídky, tvorby poptávky a tvorby ceny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916832"/>
            <a:ext cx="7019925" cy="4500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cxnSp>
        <p:nvCxnSpPr>
          <p:cNvPr id="5" name="Přímá spojovací šipka 4"/>
          <p:cNvCxnSpPr/>
          <p:nvPr/>
        </p:nvCxnSpPr>
        <p:spPr>
          <a:xfrm>
            <a:off x="2771800" y="4077072"/>
            <a:ext cx="38164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2771800" y="4293096"/>
            <a:ext cx="381642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Pravoúhlá spojovací čára 8"/>
          <p:cNvCxnSpPr/>
          <p:nvPr/>
        </p:nvCxnSpPr>
        <p:spPr>
          <a:xfrm rot="10800000">
            <a:off x="5940152" y="2564904"/>
            <a:ext cx="1440160" cy="115212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ravoúhlá spojovací čára 10"/>
          <p:cNvCxnSpPr/>
          <p:nvPr/>
        </p:nvCxnSpPr>
        <p:spPr>
          <a:xfrm flipV="1">
            <a:off x="1979712" y="2564904"/>
            <a:ext cx="1512168" cy="115212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Pravoúhlá spojovací čára 11"/>
          <p:cNvCxnSpPr/>
          <p:nvPr/>
        </p:nvCxnSpPr>
        <p:spPr>
          <a:xfrm>
            <a:off x="1907704" y="4581128"/>
            <a:ext cx="1728192" cy="115212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Pravoúhlá spojovací čára 15"/>
          <p:cNvCxnSpPr/>
          <p:nvPr/>
        </p:nvCxnSpPr>
        <p:spPr>
          <a:xfrm flipV="1">
            <a:off x="5868144" y="4581128"/>
            <a:ext cx="1512168" cy="1152128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1979712" y="2204864"/>
            <a:ext cx="117692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poptávka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300192" y="5733256"/>
            <a:ext cx="117692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poptávka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1907704" y="5733256"/>
            <a:ext cx="10550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nabídka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660232" y="2204864"/>
            <a:ext cx="10550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nabídka</a:t>
            </a:r>
            <a:endParaRPr lang="cs-CZ" dirty="0">
              <a:solidFill>
                <a:schemeClr val="bg1"/>
              </a:solidFill>
            </a:endParaRPr>
          </a:p>
        </p:txBody>
      </p:sp>
      <p:grpSp>
        <p:nvGrpSpPr>
          <p:cNvPr id="14" name="Skupina 1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15" name="Obrázek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21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843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871538" y="806448"/>
            <a:ext cx="8159750" cy="814390"/>
          </a:xfrm>
        </p:spPr>
        <p:txBody>
          <a:bodyPr>
            <a:spAutoFit/>
          </a:bodyPr>
          <a:lstStyle/>
          <a:p>
            <a:pPr eaLnBrk="1" hangingPunct="1">
              <a:lnSpc>
                <a:spcPct val="10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400" b="1" dirty="0" smtClean="0">
                <a:latin typeface="Arial Black" panose="020B0A04020102020204" pitchFamily="34" charset="0"/>
              </a:rPr>
              <a:t>Ekonomické sektory</a:t>
            </a:r>
            <a:r>
              <a:rPr lang="cs-CZ" b="1" dirty="0" smtClean="0"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26651345"/>
              </p:ext>
            </p:extLst>
          </p:nvPr>
        </p:nvGraphicFramePr>
        <p:xfrm>
          <a:off x="539552" y="1988840"/>
          <a:ext cx="8107362" cy="3876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5" name="Skupina 4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6" name="Obrázek 5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7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57FA177-15F1-4F11-A5E0-958A9AD13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957FA177-15F1-4F11-A5E0-958A9AD13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57FA177-15F1-4F11-A5E0-958A9AD13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957FA177-15F1-4F11-A5E0-958A9AD13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859675E-B4D6-4871-8620-97459A865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0859675E-B4D6-4871-8620-97459A865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0859675E-B4D6-4871-8620-97459A8657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0859675E-B4D6-4871-8620-97459A8657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33B065-8815-4DC7-A3D3-4CC829CF5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9333B065-8815-4DC7-A3D3-4CC829CF5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9333B065-8815-4DC7-A3D3-4CC829CF53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9333B065-8815-4DC7-A3D3-4CC829CF53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6BC63A3-AB12-4054-BF8F-78B50BF49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C6BC63A3-AB12-4054-BF8F-78B50BF49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C6BC63A3-AB12-4054-BF8F-78B50BF49E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C6BC63A3-AB12-4054-BF8F-78B50BF49E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C2BB2E6-A02D-4F88-BCDB-4524DA842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graphicEl>
                                              <a:dgm id="{FC2BB2E6-A02D-4F88-BCDB-4524DA842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graphicEl>
                                              <a:dgm id="{FC2BB2E6-A02D-4F88-BCDB-4524DA8427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dgm id="{FC2BB2E6-A02D-4F88-BCDB-4524DA8427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AEB014-9992-4B15-A6FE-4D76A3A6C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graphicEl>
                                              <a:dgm id="{40AEB014-9992-4B15-A6FE-4D76A3A6C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graphicEl>
                                              <a:dgm id="{40AEB014-9992-4B15-A6FE-4D76A3A6C3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graphicEl>
                                              <a:dgm id="{40AEB014-9992-4B15-A6FE-4D76A3A6C38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2215F4F-D503-4C76-91B6-2369E7F37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graphicEl>
                                              <a:dgm id="{C2215F4F-D503-4C76-91B6-2369E7F37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graphicEl>
                                              <a:dgm id="{C2215F4F-D503-4C76-91B6-2369E7F37D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graphicEl>
                                              <a:dgm id="{C2215F4F-D503-4C76-91B6-2369E7F37D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7271AB-AC02-480F-8913-84A9DA0D2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graphicEl>
                                              <a:dgm id="{E67271AB-AC02-480F-8913-84A9DA0D2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graphicEl>
                                              <a:dgm id="{E67271AB-AC02-480F-8913-84A9DA0D2F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graphicEl>
                                              <a:dgm id="{E67271AB-AC02-480F-8913-84A9DA0D2F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179512" y="-1"/>
            <a:ext cx="8784976" cy="1396537"/>
          </a:xfrm>
          <a:prstGeom prst="rect">
            <a:avLst/>
          </a:prstGeom>
          <a:solidFill>
            <a:schemeClr val="dk1">
              <a:tint val="70000"/>
              <a:satMod val="18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>
                <a:latin typeface="Arial Black" panose="020B0A04020102020204" pitchFamily="34" charset="0"/>
              </a:rPr>
              <a:t>Nabídka</a:t>
            </a:r>
            <a:r>
              <a:rPr lang="cs-CZ" dirty="0" smtClean="0"/>
              <a:t> </a:t>
            </a:r>
            <a:r>
              <a:rPr lang="cs-CZ" dirty="0" smtClean="0"/>
              <a:t>(supply</a:t>
            </a:r>
            <a:r>
              <a:rPr lang="cs-CZ" dirty="0" smtClean="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3068960"/>
            <a:ext cx="8229600" cy="1206699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i="1" dirty="0" smtClean="0">
                <a:latin typeface="Arial" panose="020B0604020202020204" pitchFamily="34" charset="0"/>
                <a:cs typeface="Arial" panose="020B0604020202020204" pitchFamily="34" charset="0"/>
              </a:rPr>
              <a:t>„Je to souhrn všech zamýšlených prodejů, se kterými přicházejí na trh výrobci.“ </a:t>
            </a:r>
            <a:r>
              <a:rPr lang="cs-CZ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179512" y="0"/>
            <a:ext cx="8964488" cy="6854573"/>
            <a:chOff x="22292" y="3427"/>
            <a:chExt cx="9121708" cy="6854573"/>
          </a:xfrm>
        </p:grpSpPr>
        <p:pic>
          <p:nvPicPr>
            <p:cNvPr id="5" name="Obrázek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292" y="3427"/>
              <a:ext cx="1178535" cy="1170678"/>
            </a:xfrm>
            <a:prstGeom prst="rect">
              <a:avLst/>
            </a:prstGeom>
          </p:spPr>
        </p:pic>
        <p:pic>
          <p:nvPicPr>
            <p:cNvPr id="6" name="Picture 4" descr="http://pujcky-portal.cz/images/cal_poptavka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4174" y="5417840"/>
              <a:ext cx="1449826" cy="14401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ití písma">
  <a:themeElements>
    <a:clrScheme name="Lití písma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Lití písma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ití písm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448</TotalTime>
  <Words>450</Words>
  <Application>Microsoft Office PowerPoint</Application>
  <PresentationFormat>Předvádění na obrazovce (4:3)</PresentationFormat>
  <Paragraphs>137</Paragraphs>
  <Slides>19</Slides>
  <Notes>6</Notes>
  <HiddenSlides>0</HiddenSlides>
  <MMClips>0</MMClips>
  <ScaleCrop>false</ScaleCrop>
  <HeadingPairs>
    <vt:vector size="8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30" baseType="lpstr">
      <vt:lpstr>Arial</vt:lpstr>
      <vt:lpstr>Arial Black</vt:lpstr>
      <vt:lpstr>Arial Rounded MT Bold</vt:lpstr>
      <vt:lpstr>Calibri</vt:lpstr>
      <vt:lpstr>Rockwell</vt:lpstr>
      <vt:lpstr>Tahoma</vt:lpstr>
      <vt:lpstr>Times New Roman</vt:lpstr>
      <vt:lpstr>Wingdings</vt:lpstr>
      <vt:lpstr>Wingdings 2</vt:lpstr>
      <vt:lpstr>Lití písma</vt:lpstr>
      <vt:lpstr>Graf</vt:lpstr>
      <vt:lpstr>Trh a tržní mechanismus</vt:lpstr>
      <vt:lpstr>Pojmy</vt:lpstr>
      <vt:lpstr>Kredity</vt:lpstr>
      <vt:lpstr>Trh</vt:lpstr>
      <vt:lpstr>Trh a tržní ekonomika</vt:lpstr>
      <vt:lpstr>Prezentace aplikace PowerPoint</vt:lpstr>
      <vt:lpstr>Tržní mechanismus je procesem vzájemného ovlivňování tvorby nabídky, tvorby poptávky a tvorby ceny</vt:lpstr>
      <vt:lpstr>Ekonomické sektory:</vt:lpstr>
      <vt:lpstr>Nabídka (supply)</vt:lpstr>
      <vt:lpstr>GRAFICKÉ ZNÁZORNĚNÍ NABÍDKY</vt:lpstr>
      <vt:lpstr>GRAFICKÉ ZNÁZORNĚNÍ NABÍDKY</vt:lpstr>
      <vt:lpstr>Poptávka (demand)</vt:lpstr>
      <vt:lpstr>GRAFICKÉ ZNÁZORNĚNÍ POPTÁVKY</vt:lpstr>
      <vt:lpstr>GRAFICKÉ ZNÁZORNĚNÍ POPTÁVKY</vt:lpstr>
      <vt:lpstr>TRŽNÍ ROVNOVÁHA</vt:lpstr>
      <vt:lpstr>GRAFICKÉ ZNÁZORNĚNÍ TRŽNÍ ROVNOVÁHY</vt:lpstr>
      <vt:lpstr>GRAFICKÉ ZNÁZORNĚNÍ TRŽNÍ ROVNOVÁHY</vt:lpstr>
      <vt:lpstr>ZISK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Trh a tržní mechanismus</dc:title>
  <dc:creator>Vaše jméno</dc:creator>
  <cp:lastModifiedBy>zdenek.manak@gymkh.eu</cp:lastModifiedBy>
  <cp:revision>36</cp:revision>
  <dcterms:created xsi:type="dcterms:W3CDTF">2013-02-20T17:25:59Z</dcterms:created>
  <dcterms:modified xsi:type="dcterms:W3CDTF">2015-03-01T12:51:45Z</dcterms:modified>
</cp:coreProperties>
</file>