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76" r:id="rId3"/>
    <p:sldId id="277" r:id="rId4"/>
    <p:sldId id="290" r:id="rId5"/>
    <p:sldId id="280" r:id="rId6"/>
    <p:sldId id="281" r:id="rId7"/>
    <p:sldId id="278" r:id="rId8"/>
    <p:sldId id="285" r:id="rId9"/>
    <p:sldId id="279" r:id="rId10"/>
    <p:sldId id="291" r:id="rId11"/>
    <p:sldId id="292" r:id="rId12"/>
    <p:sldId id="293" r:id="rId13"/>
    <p:sldId id="294" r:id="rId14"/>
    <p:sldId id="286" r:id="rId15"/>
    <p:sldId id="288" r:id="rId16"/>
    <p:sldId id="287" r:id="rId17"/>
    <p:sldId id="289" r:id="rId18"/>
    <p:sldId id="29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A4D7FC-314D-4428-A687-EEEAB91312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26590D-99DD-40E2-AC60-8D9718566157}">
      <dgm:prSet custT="1"/>
      <dgm:spPr/>
      <dgm:t>
        <a:bodyPr/>
        <a:lstStyle/>
        <a:p>
          <a:pPr rtl="0"/>
          <a:r>
            <a:rPr lang="cs-CZ" sz="2800" b="1" u="none" dirty="0" smtClean="0">
              <a:solidFill>
                <a:schemeClr val="bg1"/>
              </a:solidFill>
            </a:rPr>
            <a:t>Dokonalá </a:t>
          </a:r>
          <a:r>
            <a:rPr lang="cs-CZ" sz="2800" b="1" u="none" dirty="0" smtClean="0">
              <a:solidFill>
                <a:schemeClr val="bg1"/>
              </a:solidFill>
            </a:rPr>
            <a:t>konkurence vykazuje :</a:t>
          </a:r>
          <a:endParaRPr lang="cs-CZ" sz="2800" u="none" dirty="0">
            <a:solidFill>
              <a:schemeClr val="bg1"/>
            </a:solidFill>
          </a:endParaRPr>
        </a:p>
      </dgm:t>
    </dgm:pt>
    <dgm:pt modelId="{144AE5C2-7BA2-4253-850B-FA366D1863A5}" type="parTrans" cxnId="{5310A477-929F-41C6-AE02-62D8922CEF37}">
      <dgm:prSet/>
      <dgm:spPr/>
      <dgm:t>
        <a:bodyPr/>
        <a:lstStyle/>
        <a:p>
          <a:endParaRPr lang="cs-CZ"/>
        </a:p>
      </dgm:t>
    </dgm:pt>
    <dgm:pt modelId="{187D4975-4188-4EAF-99F3-D21469E8FD57}" type="sibTrans" cxnId="{5310A477-929F-41C6-AE02-62D8922CEF37}">
      <dgm:prSet/>
      <dgm:spPr/>
      <dgm:t>
        <a:bodyPr/>
        <a:lstStyle/>
        <a:p>
          <a:endParaRPr lang="cs-CZ"/>
        </a:p>
      </dgm:t>
    </dgm:pt>
    <dgm:pt modelId="{3A29F33A-6296-46FD-A8BE-56CD0907AC66}">
      <dgm:prSet custT="1"/>
      <dgm:spPr/>
      <dgm:t>
        <a:bodyPr/>
        <a:lstStyle/>
        <a:p>
          <a:pPr rtl="0"/>
          <a:r>
            <a:rPr lang="cs-CZ" sz="1800" b="1" dirty="0" smtClean="0"/>
            <a:t>výrobní efektivnost 	</a:t>
          </a:r>
          <a:endParaRPr lang="cs-CZ" sz="1800" dirty="0"/>
        </a:p>
      </dgm:t>
    </dgm:pt>
    <dgm:pt modelId="{CD50B985-4A48-485B-AC9E-2AC0FD5B43CE}" type="parTrans" cxnId="{70EB101B-FB2B-4B70-810D-1DF9D39C1856}">
      <dgm:prSet/>
      <dgm:spPr/>
      <dgm:t>
        <a:bodyPr/>
        <a:lstStyle/>
        <a:p>
          <a:endParaRPr lang="cs-CZ"/>
        </a:p>
      </dgm:t>
    </dgm:pt>
    <dgm:pt modelId="{7230D484-79EC-4AC3-9EF2-0787E1CF30AD}" type="sibTrans" cxnId="{70EB101B-FB2B-4B70-810D-1DF9D39C1856}">
      <dgm:prSet/>
      <dgm:spPr/>
      <dgm:t>
        <a:bodyPr/>
        <a:lstStyle/>
        <a:p>
          <a:endParaRPr lang="cs-CZ"/>
        </a:p>
      </dgm:t>
    </dgm:pt>
    <dgm:pt modelId="{9ABCB7CF-3E8E-4D31-A3D2-29F55162044A}">
      <dgm:prSet custT="1"/>
      <dgm:spPr/>
      <dgm:t>
        <a:bodyPr/>
        <a:lstStyle/>
        <a:p>
          <a:pPr rtl="0"/>
          <a:r>
            <a:rPr lang="cs-CZ" sz="1800" b="1" dirty="0" smtClean="0"/>
            <a:t> alokační efektivnost	</a:t>
          </a:r>
          <a:endParaRPr lang="cs-CZ" sz="1800" dirty="0"/>
        </a:p>
      </dgm:t>
    </dgm:pt>
    <dgm:pt modelId="{F8DC695F-F979-4DFE-BD21-D4645AF7F972}" type="sibTrans" cxnId="{AFDFDBC6-FFD2-46EF-A9EA-EF43A3DF0A20}">
      <dgm:prSet/>
      <dgm:spPr/>
      <dgm:t>
        <a:bodyPr/>
        <a:lstStyle/>
        <a:p>
          <a:endParaRPr lang="cs-CZ"/>
        </a:p>
      </dgm:t>
    </dgm:pt>
    <dgm:pt modelId="{65E36544-0CF0-4BBA-A1DD-38CE985C9592}" type="parTrans" cxnId="{AFDFDBC6-FFD2-46EF-A9EA-EF43A3DF0A20}">
      <dgm:prSet/>
      <dgm:spPr/>
      <dgm:t>
        <a:bodyPr/>
        <a:lstStyle/>
        <a:p>
          <a:endParaRPr lang="cs-CZ"/>
        </a:p>
      </dgm:t>
    </dgm:pt>
    <dgm:pt modelId="{8CC2215B-9EE5-42F0-9958-92D672C4112D}">
      <dgm:prSet custT="1"/>
      <dgm:spPr/>
      <dgm:t>
        <a:bodyPr/>
        <a:lstStyle/>
        <a:p>
          <a:pPr rtl="0"/>
          <a:r>
            <a:rPr lang="cs-CZ" sz="1800" b="1" dirty="0" smtClean="0"/>
            <a:t>všichni spotřebitelé na trhu jsou spokojeni</a:t>
          </a:r>
          <a:endParaRPr lang="cs-CZ" sz="1800" dirty="0"/>
        </a:p>
      </dgm:t>
    </dgm:pt>
    <dgm:pt modelId="{CE8E7D2E-B17B-4F9E-A129-0960D1401CAB}" type="parTrans" cxnId="{A96AAFEC-44B7-4D34-BA76-87B338E1D2B5}">
      <dgm:prSet/>
      <dgm:spPr/>
      <dgm:t>
        <a:bodyPr/>
        <a:lstStyle/>
        <a:p>
          <a:endParaRPr lang="cs-CZ"/>
        </a:p>
      </dgm:t>
    </dgm:pt>
    <dgm:pt modelId="{E42DBCFA-EBD2-46BD-A550-5A47B8DF6857}" type="sibTrans" cxnId="{A96AAFEC-44B7-4D34-BA76-87B338E1D2B5}">
      <dgm:prSet/>
      <dgm:spPr/>
      <dgm:t>
        <a:bodyPr/>
        <a:lstStyle/>
        <a:p>
          <a:endParaRPr lang="cs-CZ"/>
        </a:p>
      </dgm:t>
    </dgm:pt>
    <dgm:pt modelId="{A58CEF2C-EE2F-4FB6-8B92-9FEA12E2E56C}">
      <dgm:prSet custT="1"/>
      <dgm:spPr/>
      <dgm:t>
        <a:bodyPr/>
        <a:lstStyle/>
        <a:p>
          <a:pPr rtl="0"/>
          <a:r>
            <a:rPr lang="cs-CZ" sz="1800" b="1" dirty="0" smtClean="0"/>
            <a:t> minimalizace nákladů pro vyšší zisk</a:t>
          </a:r>
          <a:endParaRPr lang="cs-CZ" sz="1800" dirty="0"/>
        </a:p>
      </dgm:t>
    </dgm:pt>
    <dgm:pt modelId="{31BCE9AB-4338-4E14-BF85-8ECA91F3EE85}" type="parTrans" cxnId="{36CF850D-CE84-428B-A1B4-B4CD4457AC1B}">
      <dgm:prSet/>
      <dgm:spPr/>
      <dgm:t>
        <a:bodyPr/>
        <a:lstStyle/>
        <a:p>
          <a:endParaRPr lang="cs-CZ"/>
        </a:p>
      </dgm:t>
    </dgm:pt>
    <dgm:pt modelId="{ADEBB9D5-713B-492D-86DF-36D424E32814}" type="sibTrans" cxnId="{36CF850D-CE84-428B-A1B4-B4CD4457AC1B}">
      <dgm:prSet/>
      <dgm:spPr/>
      <dgm:t>
        <a:bodyPr/>
        <a:lstStyle/>
        <a:p>
          <a:endParaRPr lang="cs-CZ"/>
        </a:p>
      </dgm:t>
    </dgm:pt>
    <dgm:pt modelId="{2C916239-4762-486F-85A2-9A090E8E0C1B}" type="pres">
      <dgm:prSet presAssocID="{91A4D7FC-314D-4428-A687-EEEAB91312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8247000-A123-4DC6-B08E-816DF167C40C}" type="pres">
      <dgm:prSet presAssocID="{5726590D-99DD-40E2-AC60-8D9718566157}" presName="linNode" presStyleCnt="0"/>
      <dgm:spPr/>
      <dgm:t>
        <a:bodyPr/>
        <a:lstStyle/>
        <a:p>
          <a:endParaRPr lang="cs-CZ"/>
        </a:p>
      </dgm:t>
    </dgm:pt>
    <dgm:pt modelId="{1FEF50CF-D125-4032-A32A-FBB8DD874E74}" type="pres">
      <dgm:prSet presAssocID="{5726590D-99DD-40E2-AC60-8D971856615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CDFC05-C892-4B67-A65A-1B2368498BE6}" type="pres">
      <dgm:prSet presAssocID="{5726590D-99DD-40E2-AC60-8D971856615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0EB101B-FB2B-4B70-810D-1DF9D39C1856}" srcId="{5726590D-99DD-40E2-AC60-8D9718566157}" destId="{3A29F33A-6296-46FD-A8BE-56CD0907AC66}" srcOrd="0" destOrd="0" parTransId="{CD50B985-4A48-485B-AC9E-2AC0FD5B43CE}" sibTransId="{7230D484-79EC-4AC3-9EF2-0787E1CF30AD}"/>
    <dgm:cxn modelId="{AFDFDBC6-FFD2-46EF-A9EA-EF43A3DF0A20}" srcId="{5726590D-99DD-40E2-AC60-8D9718566157}" destId="{9ABCB7CF-3E8E-4D31-A3D2-29F55162044A}" srcOrd="1" destOrd="0" parTransId="{65E36544-0CF0-4BBA-A1DD-38CE985C9592}" sibTransId="{F8DC695F-F979-4DFE-BD21-D4645AF7F972}"/>
    <dgm:cxn modelId="{7A8F4FD7-981A-45F0-98BC-6A462590F9BE}" type="presOf" srcId="{9ABCB7CF-3E8E-4D31-A3D2-29F55162044A}" destId="{D5CDFC05-C892-4B67-A65A-1B2368498BE6}" srcOrd="0" destOrd="2" presId="urn:microsoft.com/office/officeart/2005/8/layout/vList5"/>
    <dgm:cxn modelId="{36CF850D-CE84-428B-A1B4-B4CD4457AC1B}" srcId="{3A29F33A-6296-46FD-A8BE-56CD0907AC66}" destId="{A58CEF2C-EE2F-4FB6-8B92-9FEA12E2E56C}" srcOrd="0" destOrd="0" parTransId="{31BCE9AB-4338-4E14-BF85-8ECA91F3EE85}" sibTransId="{ADEBB9D5-713B-492D-86DF-36D424E32814}"/>
    <dgm:cxn modelId="{67CEA1BB-C1E4-4C38-AE0E-A5438767A02F}" type="presOf" srcId="{5726590D-99DD-40E2-AC60-8D9718566157}" destId="{1FEF50CF-D125-4032-A32A-FBB8DD874E74}" srcOrd="0" destOrd="0" presId="urn:microsoft.com/office/officeart/2005/8/layout/vList5"/>
    <dgm:cxn modelId="{DDD4F4F7-E2DA-4609-A182-83FF55D7AF6F}" type="presOf" srcId="{A58CEF2C-EE2F-4FB6-8B92-9FEA12E2E56C}" destId="{D5CDFC05-C892-4B67-A65A-1B2368498BE6}" srcOrd="0" destOrd="1" presId="urn:microsoft.com/office/officeart/2005/8/layout/vList5"/>
    <dgm:cxn modelId="{46742721-50A7-4A6D-8887-4E5B49CB6197}" type="presOf" srcId="{8CC2215B-9EE5-42F0-9958-92D672C4112D}" destId="{D5CDFC05-C892-4B67-A65A-1B2368498BE6}" srcOrd="0" destOrd="3" presId="urn:microsoft.com/office/officeart/2005/8/layout/vList5"/>
    <dgm:cxn modelId="{5310A477-929F-41C6-AE02-62D8922CEF37}" srcId="{91A4D7FC-314D-4428-A687-EEEAB913122B}" destId="{5726590D-99DD-40E2-AC60-8D9718566157}" srcOrd="0" destOrd="0" parTransId="{144AE5C2-7BA2-4253-850B-FA366D1863A5}" sibTransId="{187D4975-4188-4EAF-99F3-D21469E8FD57}"/>
    <dgm:cxn modelId="{A96AAFEC-44B7-4D34-BA76-87B338E1D2B5}" srcId="{9ABCB7CF-3E8E-4D31-A3D2-29F55162044A}" destId="{8CC2215B-9EE5-42F0-9958-92D672C4112D}" srcOrd="0" destOrd="0" parTransId="{CE8E7D2E-B17B-4F9E-A129-0960D1401CAB}" sibTransId="{E42DBCFA-EBD2-46BD-A550-5A47B8DF6857}"/>
    <dgm:cxn modelId="{93733C6D-82E4-436E-9286-A8BE5629780D}" type="presOf" srcId="{3A29F33A-6296-46FD-A8BE-56CD0907AC66}" destId="{D5CDFC05-C892-4B67-A65A-1B2368498BE6}" srcOrd="0" destOrd="0" presId="urn:microsoft.com/office/officeart/2005/8/layout/vList5"/>
    <dgm:cxn modelId="{30559C81-EA3D-4612-97C5-F135D6E96836}" type="presOf" srcId="{91A4D7FC-314D-4428-A687-EEEAB913122B}" destId="{2C916239-4762-486F-85A2-9A090E8E0C1B}" srcOrd="0" destOrd="0" presId="urn:microsoft.com/office/officeart/2005/8/layout/vList5"/>
    <dgm:cxn modelId="{D6473324-11A2-4559-8D5F-EDE12CBFDB63}" type="presParOf" srcId="{2C916239-4762-486F-85A2-9A090E8E0C1B}" destId="{38247000-A123-4DC6-B08E-816DF167C40C}" srcOrd="0" destOrd="0" presId="urn:microsoft.com/office/officeart/2005/8/layout/vList5"/>
    <dgm:cxn modelId="{C826C6E7-B0A0-42B2-AB7A-1134E114107B}" type="presParOf" srcId="{38247000-A123-4DC6-B08E-816DF167C40C}" destId="{1FEF50CF-D125-4032-A32A-FBB8DD874E74}" srcOrd="0" destOrd="0" presId="urn:microsoft.com/office/officeart/2005/8/layout/vList5"/>
    <dgm:cxn modelId="{02153D6E-C1C7-42B5-B30E-D983D1261562}" type="presParOf" srcId="{38247000-A123-4DC6-B08E-816DF167C40C}" destId="{D5CDFC05-C892-4B67-A65A-1B2368498B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65A449-1E56-4A7C-BAF4-972F71D21E9B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3DFBF8-81BD-4966-B919-476995D757E2}">
      <dgm:prSet custT="1"/>
      <dgm:spPr/>
      <dgm:t>
        <a:bodyPr/>
        <a:lstStyle/>
        <a:p>
          <a:pPr rtl="0"/>
          <a:r>
            <a:rPr lang="cs-CZ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Velký počet firem i samotný monopol</a:t>
          </a:r>
          <a:endParaRPr lang="cs-CZ" sz="24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4D163B00-6994-4136-9E4F-9274C13F5D73}" type="parTrans" cxnId="{6893DBB5-66C6-4802-9628-11FADAF65A96}">
      <dgm:prSet/>
      <dgm:spPr/>
      <dgm:t>
        <a:bodyPr/>
        <a:lstStyle/>
        <a:p>
          <a:endParaRPr lang="cs-CZ"/>
        </a:p>
      </dgm:t>
    </dgm:pt>
    <dgm:pt modelId="{F0C3BCAD-41F1-49BA-842F-47677B5538DB}" type="sibTrans" cxnId="{6893DBB5-66C6-4802-9628-11FADAF65A96}">
      <dgm:prSet/>
      <dgm:spPr/>
      <dgm:t>
        <a:bodyPr/>
        <a:lstStyle/>
        <a:p>
          <a:endParaRPr lang="cs-CZ"/>
        </a:p>
      </dgm:t>
    </dgm:pt>
    <dgm:pt modelId="{FBE80129-58D1-43F3-A445-C987971D4BCF}">
      <dgm:prSet custT="1"/>
      <dgm:spPr/>
      <dgm:t>
        <a:bodyPr/>
        <a:lstStyle/>
        <a:p>
          <a:pPr rtl="0"/>
          <a:r>
            <a:rPr lang="cs-CZ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Mohou ovlivnit cenu</a:t>
          </a:r>
          <a:endParaRPr lang="cs-CZ" sz="24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5AEEFA59-3074-4781-AC0A-7230F9DAF1A6}" type="parTrans" cxnId="{A611D6E5-3709-4439-B6C0-064DFF53F65B}">
      <dgm:prSet/>
      <dgm:spPr/>
      <dgm:t>
        <a:bodyPr/>
        <a:lstStyle/>
        <a:p>
          <a:endParaRPr lang="cs-CZ"/>
        </a:p>
      </dgm:t>
    </dgm:pt>
    <dgm:pt modelId="{2B8FEF67-B417-45A4-8C0D-4A6A924D4A36}" type="sibTrans" cxnId="{A611D6E5-3709-4439-B6C0-064DFF53F65B}">
      <dgm:prSet/>
      <dgm:spPr/>
      <dgm:t>
        <a:bodyPr/>
        <a:lstStyle/>
        <a:p>
          <a:endParaRPr lang="cs-CZ"/>
        </a:p>
      </dgm:t>
    </dgm:pt>
    <dgm:pt modelId="{4997597F-07E9-416F-9B7D-3B7548B90966}">
      <dgm:prSet custT="1"/>
      <dgm:spPr/>
      <dgm:t>
        <a:bodyPr/>
        <a:lstStyle/>
        <a:p>
          <a:pPr rtl="0"/>
          <a:r>
            <a:rPr lang="cs-CZ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Podobný, ale diferencovaný produkt</a:t>
          </a:r>
          <a:endParaRPr lang="cs-CZ" sz="24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B7C226B2-7965-4ECE-ACC0-F55D05FA2025}" type="parTrans" cxnId="{1887331C-631D-485F-A3AD-93DF6221200D}">
      <dgm:prSet/>
      <dgm:spPr/>
      <dgm:t>
        <a:bodyPr/>
        <a:lstStyle/>
        <a:p>
          <a:endParaRPr lang="cs-CZ"/>
        </a:p>
      </dgm:t>
    </dgm:pt>
    <dgm:pt modelId="{AF393BAB-D369-4265-8788-84F1AFF96BAD}" type="sibTrans" cxnId="{1887331C-631D-485F-A3AD-93DF6221200D}">
      <dgm:prSet/>
      <dgm:spPr/>
      <dgm:t>
        <a:bodyPr/>
        <a:lstStyle/>
        <a:p>
          <a:endParaRPr lang="cs-CZ"/>
        </a:p>
      </dgm:t>
    </dgm:pt>
    <dgm:pt modelId="{C73F8625-8721-4775-88C3-0C51D05C8BEF}">
      <dgm:prSet custT="1"/>
      <dgm:spPr/>
      <dgm:t>
        <a:bodyPr/>
        <a:lstStyle/>
        <a:p>
          <a:pPr rtl="0"/>
          <a:r>
            <a:rPr lang="cs-CZ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Vstup do odvětví náročný, omezený</a:t>
          </a:r>
          <a:endParaRPr lang="cs-CZ" sz="24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D7111710-5F84-4068-A724-0F91B582EF0B}" type="parTrans" cxnId="{0ED474E1-2128-4EDF-AD01-5D9CEC849902}">
      <dgm:prSet/>
      <dgm:spPr/>
      <dgm:t>
        <a:bodyPr/>
        <a:lstStyle/>
        <a:p>
          <a:endParaRPr lang="cs-CZ"/>
        </a:p>
      </dgm:t>
    </dgm:pt>
    <dgm:pt modelId="{346FC823-D224-4F32-92ED-A81F909BE5B9}" type="sibTrans" cxnId="{0ED474E1-2128-4EDF-AD01-5D9CEC849902}">
      <dgm:prSet/>
      <dgm:spPr/>
      <dgm:t>
        <a:bodyPr/>
        <a:lstStyle/>
        <a:p>
          <a:endParaRPr lang="cs-CZ"/>
        </a:p>
      </dgm:t>
    </dgm:pt>
    <dgm:pt modelId="{383BF5B0-03D1-40E5-AA64-FD2E22261BB6}">
      <dgm:prSet custT="1"/>
      <dgm:spPr/>
      <dgm:t>
        <a:bodyPr/>
        <a:lstStyle/>
        <a:p>
          <a:pPr rtl="0"/>
          <a:r>
            <a:rPr lang="cs-CZ" sz="2400" b="1" dirty="0" smtClean="0">
              <a:solidFill>
                <a:schemeClr val="tx1"/>
              </a:solidFill>
              <a:latin typeface="+mn-lt"/>
              <a:cs typeface="Arial" pitchFamily="34" charset="0"/>
            </a:rPr>
            <a:t>Maximalizace zisku prodávajícího</a:t>
          </a:r>
          <a:endParaRPr lang="cs-CZ" sz="2400" b="1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65D89490-4E0F-4CCE-966F-026980C208C9}" type="parTrans" cxnId="{43E84A91-C086-44D3-8A3A-4AB8CB63D9FE}">
      <dgm:prSet/>
      <dgm:spPr/>
      <dgm:t>
        <a:bodyPr/>
        <a:lstStyle/>
        <a:p>
          <a:endParaRPr lang="cs-CZ"/>
        </a:p>
      </dgm:t>
    </dgm:pt>
    <dgm:pt modelId="{0737B680-A797-45FB-B01C-9F323002F886}" type="sibTrans" cxnId="{43E84A91-C086-44D3-8A3A-4AB8CB63D9FE}">
      <dgm:prSet/>
      <dgm:spPr/>
      <dgm:t>
        <a:bodyPr/>
        <a:lstStyle/>
        <a:p>
          <a:endParaRPr lang="cs-CZ"/>
        </a:p>
      </dgm:t>
    </dgm:pt>
    <dgm:pt modelId="{5667A238-8A95-4880-BFD2-9191E720C599}" type="pres">
      <dgm:prSet presAssocID="{4365A449-1E56-4A7C-BAF4-972F71D21E9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DBB5DA-48A7-413D-9020-183660889E6A}" type="pres">
      <dgm:prSet presAssocID="{C73DFBF8-81BD-4966-B919-476995D757E2}" presName="node" presStyleLbl="node1" presStyleIdx="0" presStyleCnt="5" custScaleX="1976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C8A206-6144-49AE-96E6-07077FE50C81}" type="pres">
      <dgm:prSet presAssocID="{C73DFBF8-81BD-4966-B919-476995D757E2}" presName="spNode" presStyleCnt="0"/>
      <dgm:spPr/>
    </dgm:pt>
    <dgm:pt modelId="{A417A875-6104-40E6-8D57-B14463EB47B8}" type="pres">
      <dgm:prSet presAssocID="{F0C3BCAD-41F1-49BA-842F-47677B5538DB}" presName="sibTrans" presStyleLbl="sibTrans1D1" presStyleIdx="0" presStyleCnt="5"/>
      <dgm:spPr/>
      <dgm:t>
        <a:bodyPr/>
        <a:lstStyle/>
        <a:p>
          <a:endParaRPr lang="cs-CZ"/>
        </a:p>
      </dgm:t>
    </dgm:pt>
    <dgm:pt modelId="{25654121-683F-4DFC-8E60-C5AFA85F06A0}" type="pres">
      <dgm:prSet presAssocID="{FBE80129-58D1-43F3-A445-C987971D4BCF}" presName="node" presStyleLbl="node1" presStyleIdx="1" presStyleCnt="5" custScaleX="1938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8AAA37-1876-437B-AEF7-DB4A779573FD}" type="pres">
      <dgm:prSet presAssocID="{FBE80129-58D1-43F3-A445-C987971D4BCF}" presName="spNode" presStyleCnt="0"/>
      <dgm:spPr/>
    </dgm:pt>
    <dgm:pt modelId="{4FAAA0C6-D607-488D-865C-A31E1E1571BE}" type="pres">
      <dgm:prSet presAssocID="{2B8FEF67-B417-45A4-8C0D-4A6A924D4A36}" presName="sibTrans" presStyleLbl="sibTrans1D1" presStyleIdx="1" presStyleCnt="5"/>
      <dgm:spPr/>
      <dgm:t>
        <a:bodyPr/>
        <a:lstStyle/>
        <a:p>
          <a:endParaRPr lang="cs-CZ"/>
        </a:p>
      </dgm:t>
    </dgm:pt>
    <dgm:pt modelId="{54A7071B-1F6D-4699-AE86-823C682CDE9F}" type="pres">
      <dgm:prSet presAssocID="{4997597F-07E9-416F-9B7D-3B7548B90966}" presName="node" presStyleLbl="node1" presStyleIdx="2" presStyleCnt="5" custScaleX="175114" custRadScaleRad="101722" custRadScaleInc="-686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540F08-91D5-4D1A-AAD8-AE07FC992916}" type="pres">
      <dgm:prSet presAssocID="{4997597F-07E9-416F-9B7D-3B7548B90966}" presName="spNode" presStyleCnt="0"/>
      <dgm:spPr/>
    </dgm:pt>
    <dgm:pt modelId="{F6866A19-CCC0-40D4-9279-A75719686B7E}" type="pres">
      <dgm:prSet presAssocID="{AF393BAB-D369-4265-8788-84F1AFF96BAD}" presName="sibTrans" presStyleLbl="sibTrans1D1" presStyleIdx="2" presStyleCnt="5"/>
      <dgm:spPr/>
      <dgm:t>
        <a:bodyPr/>
        <a:lstStyle/>
        <a:p>
          <a:endParaRPr lang="cs-CZ"/>
        </a:p>
      </dgm:t>
    </dgm:pt>
    <dgm:pt modelId="{D448D906-DF99-4E9D-A12A-926A13623D5B}" type="pres">
      <dgm:prSet presAssocID="{C73F8625-8721-4775-88C3-0C51D05C8BEF}" presName="node" presStyleLbl="node1" presStyleIdx="3" presStyleCnt="5" custScaleX="207752" custRadScaleRad="109108" custRadScaleInc="808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2397C6-B107-481C-9DC7-9E9E904297AD}" type="pres">
      <dgm:prSet presAssocID="{C73F8625-8721-4775-88C3-0C51D05C8BEF}" presName="spNode" presStyleCnt="0"/>
      <dgm:spPr/>
    </dgm:pt>
    <dgm:pt modelId="{D8EAB00B-D285-4AA0-AA51-597A59F97827}" type="pres">
      <dgm:prSet presAssocID="{346FC823-D224-4F32-92ED-A81F909BE5B9}" presName="sibTrans" presStyleLbl="sibTrans1D1" presStyleIdx="3" presStyleCnt="5"/>
      <dgm:spPr/>
      <dgm:t>
        <a:bodyPr/>
        <a:lstStyle/>
        <a:p>
          <a:endParaRPr lang="cs-CZ"/>
        </a:p>
      </dgm:t>
    </dgm:pt>
    <dgm:pt modelId="{57A6AA04-EFD7-4544-AFE7-A78823331CA4}" type="pres">
      <dgm:prSet presAssocID="{383BF5B0-03D1-40E5-AA64-FD2E22261BB6}" presName="node" presStyleLbl="node1" presStyleIdx="4" presStyleCnt="5" custScaleX="1800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057FAC-9162-435A-8443-74AB050220EC}" type="pres">
      <dgm:prSet presAssocID="{383BF5B0-03D1-40E5-AA64-FD2E22261BB6}" presName="spNode" presStyleCnt="0"/>
      <dgm:spPr/>
    </dgm:pt>
    <dgm:pt modelId="{ACFEF54D-9C29-40A5-B176-6DA5C12190C5}" type="pres">
      <dgm:prSet presAssocID="{0737B680-A797-45FB-B01C-9F323002F886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1887331C-631D-485F-A3AD-93DF6221200D}" srcId="{4365A449-1E56-4A7C-BAF4-972F71D21E9B}" destId="{4997597F-07E9-416F-9B7D-3B7548B90966}" srcOrd="2" destOrd="0" parTransId="{B7C226B2-7965-4ECE-ACC0-F55D05FA2025}" sibTransId="{AF393BAB-D369-4265-8788-84F1AFF96BAD}"/>
    <dgm:cxn modelId="{43E84A91-C086-44D3-8A3A-4AB8CB63D9FE}" srcId="{4365A449-1E56-4A7C-BAF4-972F71D21E9B}" destId="{383BF5B0-03D1-40E5-AA64-FD2E22261BB6}" srcOrd="4" destOrd="0" parTransId="{65D89490-4E0F-4CCE-966F-026980C208C9}" sibTransId="{0737B680-A797-45FB-B01C-9F323002F886}"/>
    <dgm:cxn modelId="{171E8FD5-1335-4862-9FE3-F00D8C617539}" type="presOf" srcId="{383BF5B0-03D1-40E5-AA64-FD2E22261BB6}" destId="{57A6AA04-EFD7-4544-AFE7-A78823331CA4}" srcOrd="0" destOrd="0" presId="urn:microsoft.com/office/officeart/2005/8/layout/cycle6"/>
    <dgm:cxn modelId="{BF1B4A25-55A2-414A-8BD5-3402D4ED23E4}" type="presOf" srcId="{2B8FEF67-B417-45A4-8C0D-4A6A924D4A36}" destId="{4FAAA0C6-D607-488D-865C-A31E1E1571BE}" srcOrd="0" destOrd="0" presId="urn:microsoft.com/office/officeart/2005/8/layout/cycle6"/>
    <dgm:cxn modelId="{3900C55B-3D57-4291-A245-A28F733B5A41}" type="presOf" srcId="{4365A449-1E56-4A7C-BAF4-972F71D21E9B}" destId="{5667A238-8A95-4880-BFD2-9191E720C599}" srcOrd="0" destOrd="0" presId="urn:microsoft.com/office/officeart/2005/8/layout/cycle6"/>
    <dgm:cxn modelId="{6893DBB5-66C6-4802-9628-11FADAF65A96}" srcId="{4365A449-1E56-4A7C-BAF4-972F71D21E9B}" destId="{C73DFBF8-81BD-4966-B919-476995D757E2}" srcOrd="0" destOrd="0" parTransId="{4D163B00-6994-4136-9E4F-9274C13F5D73}" sibTransId="{F0C3BCAD-41F1-49BA-842F-47677B5538DB}"/>
    <dgm:cxn modelId="{D041ECA7-6C6E-42A6-B491-9A4E47E24322}" type="presOf" srcId="{F0C3BCAD-41F1-49BA-842F-47677B5538DB}" destId="{A417A875-6104-40E6-8D57-B14463EB47B8}" srcOrd="0" destOrd="0" presId="urn:microsoft.com/office/officeart/2005/8/layout/cycle6"/>
    <dgm:cxn modelId="{919BD0EA-13A6-44A4-AC47-3CFFFE211BCA}" type="presOf" srcId="{C73F8625-8721-4775-88C3-0C51D05C8BEF}" destId="{D448D906-DF99-4E9D-A12A-926A13623D5B}" srcOrd="0" destOrd="0" presId="urn:microsoft.com/office/officeart/2005/8/layout/cycle6"/>
    <dgm:cxn modelId="{D7CF45AD-2C1E-41E3-B2B0-57C9A3CC0F3C}" type="presOf" srcId="{4997597F-07E9-416F-9B7D-3B7548B90966}" destId="{54A7071B-1F6D-4699-AE86-823C682CDE9F}" srcOrd="0" destOrd="0" presId="urn:microsoft.com/office/officeart/2005/8/layout/cycle6"/>
    <dgm:cxn modelId="{A611D6E5-3709-4439-B6C0-064DFF53F65B}" srcId="{4365A449-1E56-4A7C-BAF4-972F71D21E9B}" destId="{FBE80129-58D1-43F3-A445-C987971D4BCF}" srcOrd="1" destOrd="0" parTransId="{5AEEFA59-3074-4781-AC0A-7230F9DAF1A6}" sibTransId="{2B8FEF67-B417-45A4-8C0D-4A6A924D4A36}"/>
    <dgm:cxn modelId="{F2ABA6A8-B870-447C-9978-DD433DF9A9C7}" type="presOf" srcId="{0737B680-A797-45FB-B01C-9F323002F886}" destId="{ACFEF54D-9C29-40A5-B176-6DA5C12190C5}" srcOrd="0" destOrd="0" presId="urn:microsoft.com/office/officeart/2005/8/layout/cycle6"/>
    <dgm:cxn modelId="{E9C591DB-7B7F-4E91-A3B3-1138B2088068}" type="presOf" srcId="{AF393BAB-D369-4265-8788-84F1AFF96BAD}" destId="{F6866A19-CCC0-40D4-9279-A75719686B7E}" srcOrd="0" destOrd="0" presId="urn:microsoft.com/office/officeart/2005/8/layout/cycle6"/>
    <dgm:cxn modelId="{CDD256DC-5D26-4BFB-B22E-E8488E18342B}" type="presOf" srcId="{FBE80129-58D1-43F3-A445-C987971D4BCF}" destId="{25654121-683F-4DFC-8E60-C5AFA85F06A0}" srcOrd="0" destOrd="0" presId="urn:microsoft.com/office/officeart/2005/8/layout/cycle6"/>
    <dgm:cxn modelId="{DC618C4B-350E-4232-ABB2-F3400B95ED3A}" type="presOf" srcId="{346FC823-D224-4F32-92ED-A81F909BE5B9}" destId="{D8EAB00B-D285-4AA0-AA51-597A59F97827}" srcOrd="0" destOrd="0" presId="urn:microsoft.com/office/officeart/2005/8/layout/cycle6"/>
    <dgm:cxn modelId="{2E76152F-A89F-440F-9873-B16A819F239F}" type="presOf" srcId="{C73DFBF8-81BD-4966-B919-476995D757E2}" destId="{26DBB5DA-48A7-413D-9020-183660889E6A}" srcOrd="0" destOrd="0" presId="urn:microsoft.com/office/officeart/2005/8/layout/cycle6"/>
    <dgm:cxn modelId="{0ED474E1-2128-4EDF-AD01-5D9CEC849902}" srcId="{4365A449-1E56-4A7C-BAF4-972F71D21E9B}" destId="{C73F8625-8721-4775-88C3-0C51D05C8BEF}" srcOrd="3" destOrd="0" parTransId="{D7111710-5F84-4068-A724-0F91B582EF0B}" sibTransId="{346FC823-D224-4F32-92ED-A81F909BE5B9}"/>
    <dgm:cxn modelId="{E5068365-3EF7-43D2-AA34-09B797FFEAE0}" type="presParOf" srcId="{5667A238-8A95-4880-BFD2-9191E720C599}" destId="{26DBB5DA-48A7-413D-9020-183660889E6A}" srcOrd="0" destOrd="0" presId="urn:microsoft.com/office/officeart/2005/8/layout/cycle6"/>
    <dgm:cxn modelId="{08CB9123-FEA0-4AAC-8459-DAB4BF0D8F1C}" type="presParOf" srcId="{5667A238-8A95-4880-BFD2-9191E720C599}" destId="{74C8A206-6144-49AE-96E6-07077FE50C81}" srcOrd="1" destOrd="0" presId="urn:microsoft.com/office/officeart/2005/8/layout/cycle6"/>
    <dgm:cxn modelId="{E6CB04B4-C282-480A-A597-0EE50D16A1C5}" type="presParOf" srcId="{5667A238-8A95-4880-BFD2-9191E720C599}" destId="{A417A875-6104-40E6-8D57-B14463EB47B8}" srcOrd="2" destOrd="0" presId="urn:microsoft.com/office/officeart/2005/8/layout/cycle6"/>
    <dgm:cxn modelId="{66992740-19B1-49A0-8B3A-6B82964AE302}" type="presParOf" srcId="{5667A238-8A95-4880-BFD2-9191E720C599}" destId="{25654121-683F-4DFC-8E60-C5AFA85F06A0}" srcOrd="3" destOrd="0" presId="urn:microsoft.com/office/officeart/2005/8/layout/cycle6"/>
    <dgm:cxn modelId="{ECC7CFF9-3689-43CA-8ACF-534E57E39A93}" type="presParOf" srcId="{5667A238-8A95-4880-BFD2-9191E720C599}" destId="{EC8AAA37-1876-437B-AEF7-DB4A779573FD}" srcOrd="4" destOrd="0" presId="urn:microsoft.com/office/officeart/2005/8/layout/cycle6"/>
    <dgm:cxn modelId="{9B202FE2-B804-42BF-92AE-2C84C44FF1AF}" type="presParOf" srcId="{5667A238-8A95-4880-BFD2-9191E720C599}" destId="{4FAAA0C6-D607-488D-865C-A31E1E1571BE}" srcOrd="5" destOrd="0" presId="urn:microsoft.com/office/officeart/2005/8/layout/cycle6"/>
    <dgm:cxn modelId="{1FD2DA30-7266-42A4-9271-7BCD7BCAE37D}" type="presParOf" srcId="{5667A238-8A95-4880-BFD2-9191E720C599}" destId="{54A7071B-1F6D-4699-AE86-823C682CDE9F}" srcOrd="6" destOrd="0" presId="urn:microsoft.com/office/officeart/2005/8/layout/cycle6"/>
    <dgm:cxn modelId="{C7D8E81E-3049-4905-B78E-6C9B1BEC4E7C}" type="presParOf" srcId="{5667A238-8A95-4880-BFD2-9191E720C599}" destId="{36540F08-91D5-4D1A-AAD8-AE07FC992916}" srcOrd="7" destOrd="0" presId="urn:microsoft.com/office/officeart/2005/8/layout/cycle6"/>
    <dgm:cxn modelId="{7263CA38-775B-48EF-8614-7A92164C76F1}" type="presParOf" srcId="{5667A238-8A95-4880-BFD2-9191E720C599}" destId="{F6866A19-CCC0-40D4-9279-A75719686B7E}" srcOrd="8" destOrd="0" presId="urn:microsoft.com/office/officeart/2005/8/layout/cycle6"/>
    <dgm:cxn modelId="{C565F3CD-615D-439E-8C52-0EA9630B65AC}" type="presParOf" srcId="{5667A238-8A95-4880-BFD2-9191E720C599}" destId="{D448D906-DF99-4E9D-A12A-926A13623D5B}" srcOrd="9" destOrd="0" presId="urn:microsoft.com/office/officeart/2005/8/layout/cycle6"/>
    <dgm:cxn modelId="{2A83BC76-CB8D-4E16-ABDD-0D7D1CB1E051}" type="presParOf" srcId="{5667A238-8A95-4880-BFD2-9191E720C599}" destId="{922397C6-B107-481C-9DC7-9E9E904297AD}" srcOrd="10" destOrd="0" presId="urn:microsoft.com/office/officeart/2005/8/layout/cycle6"/>
    <dgm:cxn modelId="{7288419B-9117-4884-B823-4A7FFE767F46}" type="presParOf" srcId="{5667A238-8A95-4880-BFD2-9191E720C599}" destId="{D8EAB00B-D285-4AA0-AA51-597A59F97827}" srcOrd="11" destOrd="0" presId="urn:microsoft.com/office/officeart/2005/8/layout/cycle6"/>
    <dgm:cxn modelId="{9B640A6E-3B23-4364-B229-DE37AE182516}" type="presParOf" srcId="{5667A238-8A95-4880-BFD2-9191E720C599}" destId="{57A6AA04-EFD7-4544-AFE7-A78823331CA4}" srcOrd="12" destOrd="0" presId="urn:microsoft.com/office/officeart/2005/8/layout/cycle6"/>
    <dgm:cxn modelId="{361A3FD6-B915-4FAD-8D88-961C28302614}" type="presParOf" srcId="{5667A238-8A95-4880-BFD2-9191E720C599}" destId="{D3057FAC-9162-435A-8443-74AB050220EC}" srcOrd="13" destOrd="0" presId="urn:microsoft.com/office/officeart/2005/8/layout/cycle6"/>
    <dgm:cxn modelId="{579FD6CF-B7CF-4935-8224-119BF7D6EB00}" type="presParOf" srcId="{5667A238-8A95-4880-BFD2-9191E720C599}" destId="{ACFEF54D-9C29-40A5-B176-6DA5C12190C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2C1114-206B-4FD6-9FDD-2C5E90230844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56AD185-4ABE-4449-80E7-110C70AA10EC}">
      <dgm:prSet phldrT="[Text]" custT="1"/>
      <dgm:spPr/>
      <dgm:t>
        <a:bodyPr/>
        <a:lstStyle/>
        <a:p>
          <a:pPr algn="ctr"/>
          <a:r>
            <a:rPr lang="cs-CZ" sz="24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V odvětví je hodně malých výrobců</a:t>
          </a:r>
          <a:endParaRPr lang="cs-CZ" sz="2400" b="1" dirty="0">
            <a:solidFill>
              <a:schemeClr val="bg1"/>
            </a:solidFill>
            <a:latin typeface="+mn-lt"/>
            <a:cs typeface="Arial" pitchFamily="34" charset="0"/>
          </a:endParaRPr>
        </a:p>
      </dgm:t>
    </dgm:pt>
    <dgm:pt modelId="{F3BA2A35-6F36-4BB4-9872-E6661C64DC51}" type="parTrans" cxnId="{1E19351E-E42E-4C86-AEC3-12B85499BA54}">
      <dgm:prSet/>
      <dgm:spPr/>
      <dgm:t>
        <a:bodyPr/>
        <a:lstStyle/>
        <a:p>
          <a:endParaRPr lang="cs-CZ"/>
        </a:p>
      </dgm:t>
    </dgm:pt>
    <dgm:pt modelId="{E3E9DE33-F6EC-45C8-A559-00E7251D07C0}" type="sibTrans" cxnId="{1E19351E-E42E-4C86-AEC3-12B85499BA54}">
      <dgm:prSet/>
      <dgm:spPr/>
      <dgm:t>
        <a:bodyPr/>
        <a:lstStyle/>
        <a:p>
          <a:endParaRPr lang="cs-CZ"/>
        </a:p>
      </dgm:t>
    </dgm:pt>
    <dgm:pt modelId="{84ABF154-81FB-40DF-BD52-BAF1306B7793}">
      <dgm:prSet custT="1"/>
      <dgm:spPr/>
      <dgm:t>
        <a:bodyPr/>
        <a:lstStyle/>
        <a:p>
          <a:pPr algn="ctr"/>
          <a:r>
            <a:rPr lang="cs-CZ" sz="24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Jeden výrobce neovlivňuje celkovou tržní situaci</a:t>
          </a:r>
          <a:endParaRPr lang="cs-CZ" sz="2400" b="1" dirty="0">
            <a:solidFill>
              <a:schemeClr val="bg1"/>
            </a:solidFill>
            <a:latin typeface="+mn-lt"/>
            <a:cs typeface="Arial" pitchFamily="34" charset="0"/>
          </a:endParaRPr>
        </a:p>
      </dgm:t>
    </dgm:pt>
    <dgm:pt modelId="{D7C7BA03-0319-44D0-B1CC-58C5A3E91797}" type="parTrans" cxnId="{496FEBE8-FA16-4979-AB9D-0CEF8139DF6E}">
      <dgm:prSet/>
      <dgm:spPr/>
      <dgm:t>
        <a:bodyPr/>
        <a:lstStyle/>
        <a:p>
          <a:endParaRPr lang="cs-CZ"/>
        </a:p>
      </dgm:t>
    </dgm:pt>
    <dgm:pt modelId="{C3616205-ECE5-43A2-B4D2-04321A74C25B}" type="sibTrans" cxnId="{496FEBE8-FA16-4979-AB9D-0CEF8139DF6E}">
      <dgm:prSet/>
      <dgm:spPr/>
      <dgm:t>
        <a:bodyPr/>
        <a:lstStyle/>
        <a:p>
          <a:endParaRPr lang="cs-CZ"/>
        </a:p>
      </dgm:t>
    </dgm:pt>
    <dgm:pt modelId="{0052AAEB-B456-4D06-9FF0-7BEF915F6F08}">
      <dgm:prSet custT="1"/>
      <dgm:spPr/>
      <dgm:t>
        <a:bodyPr/>
        <a:lstStyle/>
        <a:p>
          <a:pPr algn="ctr"/>
          <a:r>
            <a:rPr lang="cs-CZ" sz="2400" b="1" dirty="0" smtClean="0">
              <a:solidFill>
                <a:schemeClr val="bg1"/>
              </a:solidFill>
              <a:latin typeface="+mn-lt"/>
              <a:cs typeface="Arial" pitchFamily="34" charset="0"/>
            </a:rPr>
            <a:t>Výrobky jsou podobné a výrobce si určuje cenu</a:t>
          </a:r>
          <a:endParaRPr lang="cs-CZ" sz="2400" b="1" dirty="0">
            <a:solidFill>
              <a:schemeClr val="bg1"/>
            </a:solidFill>
            <a:latin typeface="+mn-lt"/>
            <a:cs typeface="Arial" pitchFamily="34" charset="0"/>
          </a:endParaRPr>
        </a:p>
      </dgm:t>
    </dgm:pt>
    <dgm:pt modelId="{C21AE492-2FB0-48E9-9FA4-D2E944B4FC95}" type="parTrans" cxnId="{CDEA4BB9-A87E-4B10-A100-D3AF6D46BC68}">
      <dgm:prSet/>
      <dgm:spPr/>
      <dgm:t>
        <a:bodyPr/>
        <a:lstStyle/>
        <a:p>
          <a:endParaRPr lang="cs-CZ"/>
        </a:p>
      </dgm:t>
    </dgm:pt>
    <dgm:pt modelId="{7D2FAABD-77C4-441F-B1E5-278D6C9DD387}" type="sibTrans" cxnId="{CDEA4BB9-A87E-4B10-A100-D3AF6D46BC68}">
      <dgm:prSet/>
      <dgm:spPr/>
      <dgm:t>
        <a:bodyPr/>
        <a:lstStyle/>
        <a:p>
          <a:endParaRPr lang="cs-CZ"/>
        </a:p>
      </dgm:t>
    </dgm:pt>
    <dgm:pt modelId="{013561BE-DFCD-48FA-B568-D31713965C6A}" type="pres">
      <dgm:prSet presAssocID="{A82C1114-206B-4FD6-9FDD-2C5E902308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8986353-B36D-4A70-AB6E-7B0FB1FCB54E}" type="pres">
      <dgm:prSet presAssocID="{656AD185-4ABE-4449-80E7-110C70AA10E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A2352C-DA93-4502-8AD0-27E17CF02059}" type="pres">
      <dgm:prSet presAssocID="{E3E9DE33-F6EC-45C8-A559-00E7251D07C0}" presName="sibTrans" presStyleCnt="0"/>
      <dgm:spPr/>
    </dgm:pt>
    <dgm:pt modelId="{36717058-0950-46FD-8BC3-D1EC8E9C48C5}" type="pres">
      <dgm:prSet presAssocID="{84ABF154-81FB-40DF-BD52-BAF1306B779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EEDE78-5311-47A5-A2CC-14E73DFC66F0}" type="pres">
      <dgm:prSet presAssocID="{C3616205-ECE5-43A2-B4D2-04321A74C25B}" presName="sibTrans" presStyleCnt="0"/>
      <dgm:spPr/>
    </dgm:pt>
    <dgm:pt modelId="{8EF1EE29-1546-4441-BB0D-29A33DC18AAB}" type="pres">
      <dgm:prSet presAssocID="{0052AAEB-B456-4D06-9FF0-7BEF915F6F0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E19351E-E42E-4C86-AEC3-12B85499BA54}" srcId="{A82C1114-206B-4FD6-9FDD-2C5E90230844}" destId="{656AD185-4ABE-4449-80E7-110C70AA10EC}" srcOrd="0" destOrd="0" parTransId="{F3BA2A35-6F36-4BB4-9872-E6661C64DC51}" sibTransId="{E3E9DE33-F6EC-45C8-A559-00E7251D07C0}"/>
    <dgm:cxn modelId="{5256060F-30D8-433D-ABB2-3211E2D93431}" type="presOf" srcId="{84ABF154-81FB-40DF-BD52-BAF1306B7793}" destId="{36717058-0950-46FD-8BC3-D1EC8E9C48C5}" srcOrd="0" destOrd="0" presId="urn:microsoft.com/office/officeart/2005/8/layout/default#1"/>
    <dgm:cxn modelId="{496FEBE8-FA16-4979-AB9D-0CEF8139DF6E}" srcId="{A82C1114-206B-4FD6-9FDD-2C5E90230844}" destId="{84ABF154-81FB-40DF-BD52-BAF1306B7793}" srcOrd="1" destOrd="0" parTransId="{D7C7BA03-0319-44D0-B1CC-58C5A3E91797}" sibTransId="{C3616205-ECE5-43A2-B4D2-04321A74C25B}"/>
    <dgm:cxn modelId="{CDEA4BB9-A87E-4B10-A100-D3AF6D46BC68}" srcId="{A82C1114-206B-4FD6-9FDD-2C5E90230844}" destId="{0052AAEB-B456-4D06-9FF0-7BEF915F6F08}" srcOrd="2" destOrd="0" parTransId="{C21AE492-2FB0-48E9-9FA4-D2E944B4FC95}" sibTransId="{7D2FAABD-77C4-441F-B1E5-278D6C9DD387}"/>
    <dgm:cxn modelId="{27187EA8-B553-4903-BFA8-16188B0B58E6}" type="presOf" srcId="{A82C1114-206B-4FD6-9FDD-2C5E90230844}" destId="{013561BE-DFCD-48FA-B568-D31713965C6A}" srcOrd="0" destOrd="0" presId="urn:microsoft.com/office/officeart/2005/8/layout/default#1"/>
    <dgm:cxn modelId="{A08C9186-C794-411C-9167-EF637DF7A36A}" type="presOf" srcId="{0052AAEB-B456-4D06-9FF0-7BEF915F6F08}" destId="{8EF1EE29-1546-4441-BB0D-29A33DC18AAB}" srcOrd="0" destOrd="0" presId="urn:microsoft.com/office/officeart/2005/8/layout/default#1"/>
    <dgm:cxn modelId="{9D19FE6F-338F-409C-BC82-89EEC5DE9E2C}" type="presOf" srcId="{656AD185-4ABE-4449-80E7-110C70AA10EC}" destId="{68986353-B36D-4A70-AB6E-7B0FB1FCB54E}" srcOrd="0" destOrd="0" presId="urn:microsoft.com/office/officeart/2005/8/layout/default#1"/>
    <dgm:cxn modelId="{E5167C20-15E0-4D3A-B492-90CF691458C1}" type="presParOf" srcId="{013561BE-DFCD-48FA-B568-D31713965C6A}" destId="{68986353-B36D-4A70-AB6E-7B0FB1FCB54E}" srcOrd="0" destOrd="0" presId="urn:microsoft.com/office/officeart/2005/8/layout/default#1"/>
    <dgm:cxn modelId="{257F7880-9A36-4651-B984-04F28C8A92A2}" type="presParOf" srcId="{013561BE-DFCD-48FA-B568-D31713965C6A}" destId="{2CA2352C-DA93-4502-8AD0-27E17CF02059}" srcOrd="1" destOrd="0" presId="urn:microsoft.com/office/officeart/2005/8/layout/default#1"/>
    <dgm:cxn modelId="{9BFFB83E-44D0-4567-94BF-019290A89E8D}" type="presParOf" srcId="{013561BE-DFCD-48FA-B568-D31713965C6A}" destId="{36717058-0950-46FD-8BC3-D1EC8E9C48C5}" srcOrd="2" destOrd="0" presId="urn:microsoft.com/office/officeart/2005/8/layout/default#1"/>
    <dgm:cxn modelId="{21252A17-D41B-42AE-A83A-534ADC030A1B}" type="presParOf" srcId="{013561BE-DFCD-48FA-B568-D31713965C6A}" destId="{1BEEDE78-5311-47A5-A2CC-14E73DFC66F0}" srcOrd="3" destOrd="0" presId="urn:microsoft.com/office/officeart/2005/8/layout/default#1"/>
    <dgm:cxn modelId="{7460A021-B71C-47FB-AE1D-E1CD81921336}" type="presParOf" srcId="{013561BE-DFCD-48FA-B568-D31713965C6A}" destId="{8EF1EE29-1546-4441-BB0D-29A33DC18AAB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DFC05-C892-4B67-A65A-1B2368498BE6}">
      <dsp:nvSpPr>
        <dsp:cNvPr id="0" name=""/>
        <dsp:cNvSpPr/>
      </dsp:nvSpPr>
      <dsp:spPr>
        <a:xfrm rot="5400000">
          <a:off x="4095291" y="-1074112"/>
          <a:ext cx="2189043" cy="48845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výrobní efektivnost 	</a:t>
          </a:r>
          <a:endParaRPr lang="cs-CZ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 minimalizace nákladů pro vyšší zisk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 alokační efektivnost	</a:t>
          </a:r>
          <a:endParaRPr lang="cs-CZ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/>
            <a:t>všichni spotřebitelé na trhu jsou spokojeni</a:t>
          </a:r>
          <a:endParaRPr lang="cs-CZ" sz="1800" kern="1200" dirty="0"/>
        </a:p>
      </dsp:txBody>
      <dsp:txXfrm rot="-5400000">
        <a:off x="2747548" y="380491"/>
        <a:ext cx="4777669" cy="1975323"/>
      </dsp:txXfrm>
    </dsp:sp>
    <dsp:sp modelId="{1FEF50CF-D125-4032-A32A-FBB8DD874E74}">
      <dsp:nvSpPr>
        <dsp:cNvPr id="0" name=""/>
        <dsp:cNvSpPr/>
      </dsp:nvSpPr>
      <dsp:spPr>
        <a:xfrm>
          <a:off x="0" y="0"/>
          <a:ext cx="2747548" cy="2736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none" kern="1200" dirty="0" smtClean="0">
              <a:solidFill>
                <a:schemeClr val="bg1"/>
              </a:solidFill>
            </a:rPr>
            <a:t>Dokonalá </a:t>
          </a:r>
          <a:r>
            <a:rPr lang="cs-CZ" sz="2800" b="1" u="none" kern="1200" dirty="0" smtClean="0">
              <a:solidFill>
                <a:schemeClr val="bg1"/>
              </a:solidFill>
            </a:rPr>
            <a:t>konkurence vykazuje :</a:t>
          </a:r>
          <a:endParaRPr lang="cs-CZ" sz="2800" u="none" kern="1200" dirty="0">
            <a:solidFill>
              <a:schemeClr val="bg1"/>
            </a:solidFill>
          </a:endParaRPr>
        </a:p>
      </dsp:txBody>
      <dsp:txXfrm>
        <a:off x="133575" y="133575"/>
        <a:ext cx="2480398" cy="2469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BB5DA-48A7-413D-9020-183660889E6A}">
      <dsp:nvSpPr>
        <dsp:cNvPr id="0" name=""/>
        <dsp:cNvSpPr/>
      </dsp:nvSpPr>
      <dsp:spPr>
        <a:xfrm>
          <a:off x="2248760" y="1672"/>
          <a:ext cx="3178699" cy="1045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Velký počet firem i samotný monopol</a:t>
          </a:r>
          <a:endParaRPr lang="cs-CZ" sz="24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2299795" y="52707"/>
        <a:ext cx="3076629" cy="943385"/>
      </dsp:txXfrm>
    </dsp:sp>
    <dsp:sp modelId="{A417A875-6104-40E6-8D57-B14463EB47B8}">
      <dsp:nvSpPr>
        <dsp:cNvPr id="0" name=""/>
        <dsp:cNvSpPr/>
      </dsp:nvSpPr>
      <dsp:spPr>
        <a:xfrm>
          <a:off x="1531268" y="824789"/>
          <a:ext cx="4177192" cy="4177192"/>
        </a:xfrm>
        <a:custGeom>
          <a:avLst/>
          <a:gdLst/>
          <a:ahLst/>
          <a:cxnLst/>
          <a:rect l="0" t="0" r="0" b="0"/>
          <a:pathLst>
            <a:path>
              <a:moveTo>
                <a:pt x="3032355" y="225386"/>
              </a:moveTo>
              <a:arcTo wR="2088596" hR="2088596" stAng="17811798" swAng="10964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54121-683F-4DFC-8E60-C5AFA85F06A0}">
      <dsp:nvSpPr>
        <dsp:cNvPr id="0" name=""/>
        <dsp:cNvSpPr/>
      </dsp:nvSpPr>
      <dsp:spPr>
        <a:xfrm>
          <a:off x="4265837" y="1444856"/>
          <a:ext cx="3117290" cy="1045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Mohou ovlivnit cenu</a:t>
          </a:r>
          <a:endParaRPr lang="cs-CZ" sz="24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4316872" y="1495891"/>
        <a:ext cx="3015220" cy="943385"/>
      </dsp:txXfrm>
    </dsp:sp>
    <dsp:sp modelId="{4FAAA0C6-D607-488D-865C-A31E1E1571BE}">
      <dsp:nvSpPr>
        <dsp:cNvPr id="0" name=""/>
        <dsp:cNvSpPr/>
      </dsp:nvSpPr>
      <dsp:spPr>
        <a:xfrm>
          <a:off x="1756313" y="609943"/>
          <a:ext cx="4177192" cy="4177192"/>
        </a:xfrm>
        <a:custGeom>
          <a:avLst/>
          <a:gdLst/>
          <a:ahLst/>
          <a:cxnLst/>
          <a:rect l="0" t="0" r="0" b="0"/>
          <a:pathLst>
            <a:path>
              <a:moveTo>
                <a:pt x="4167664" y="1889328"/>
              </a:moveTo>
              <a:arcTo wR="2088596" hR="2088596" stAng="21271514" swAng="14638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7071B-1F6D-4699-AE86-823C682CDE9F}">
      <dsp:nvSpPr>
        <dsp:cNvPr id="0" name=""/>
        <dsp:cNvSpPr/>
      </dsp:nvSpPr>
      <dsp:spPr>
        <a:xfrm>
          <a:off x="4114797" y="3384375"/>
          <a:ext cx="2816521" cy="1045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Podobný, ale diferencovaný produkt</a:t>
          </a:r>
          <a:endParaRPr lang="cs-CZ" sz="24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4165832" y="3435410"/>
        <a:ext cx="2714451" cy="943385"/>
      </dsp:txXfrm>
    </dsp:sp>
    <dsp:sp modelId="{F6866A19-CCC0-40D4-9279-A75719686B7E}">
      <dsp:nvSpPr>
        <dsp:cNvPr id="0" name=""/>
        <dsp:cNvSpPr/>
      </dsp:nvSpPr>
      <dsp:spPr>
        <a:xfrm>
          <a:off x="1612388" y="659414"/>
          <a:ext cx="4177192" cy="4177192"/>
        </a:xfrm>
        <a:custGeom>
          <a:avLst/>
          <a:gdLst/>
          <a:ahLst/>
          <a:cxnLst/>
          <a:rect l="0" t="0" r="0" b="0"/>
          <a:pathLst>
            <a:path>
              <a:moveTo>
                <a:pt x="3306996" y="3784984"/>
              </a:moveTo>
              <a:arcTo wR="2088596" hR="2088596" stAng="3258772" swAng="42824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8D906-DF99-4E9D-A12A-926A13623D5B}">
      <dsp:nvSpPr>
        <dsp:cNvPr id="0" name=""/>
        <dsp:cNvSpPr/>
      </dsp:nvSpPr>
      <dsp:spPr>
        <a:xfrm>
          <a:off x="291658" y="3384382"/>
          <a:ext cx="3341468" cy="1045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Vstup do odvětví náročný, omezený</a:t>
          </a:r>
          <a:endParaRPr lang="cs-CZ" sz="24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342693" y="3435417"/>
        <a:ext cx="3239398" cy="943385"/>
      </dsp:txXfrm>
    </dsp:sp>
    <dsp:sp modelId="{D8EAB00B-D285-4AA0-AA51-597A59F97827}">
      <dsp:nvSpPr>
        <dsp:cNvPr id="0" name=""/>
        <dsp:cNvSpPr/>
      </dsp:nvSpPr>
      <dsp:spPr>
        <a:xfrm>
          <a:off x="1670376" y="983774"/>
          <a:ext cx="4177192" cy="4177192"/>
        </a:xfrm>
        <a:custGeom>
          <a:avLst/>
          <a:gdLst/>
          <a:ahLst/>
          <a:cxnLst/>
          <a:rect l="0" t="0" r="0" b="0"/>
          <a:pathLst>
            <a:path>
              <a:moveTo>
                <a:pt x="22117" y="2391745"/>
              </a:moveTo>
              <a:arcTo wR="2088596" hR="2088596" stAng="10299259" swAng="14568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6AA04-EFD7-4544-AFE7-A78823331CA4}">
      <dsp:nvSpPr>
        <dsp:cNvPr id="0" name=""/>
        <dsp:cNvSpPr/>
      </dsp:nvSpPr>
      <dsp:spPr>
        <a:xfrm>
          <a:off x="404079" y="1444856"/>
          <a:ext cx="2895316" cy="10454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Maximalizace zisku prodávajícího</a:t>
          </a:r>
          <a:endParaRPr lang="cs-CZ" sz="2400" b="1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455114" y="1495891"/>
        <a:ext cx="2793246" cy="943385"/>
      </dsp:txXfrm>
    </dsp:sp>
    <dsp:sp modelId="{ACFEF54D-9C29-40A5-B176-6DA5C12190C5}">
      <dsp:nvSpPr>
        <dsp:cNvPr id="0" name=""/>
        <dsp:cNvSpPr/>
      </dsp:nvSpPr>
      <dsp:spPr>
        <a:xfrm>
          <a:off x="1967759" y="824789"/>
          <a:ext cx="4177192" cy="4177192"/>
        </a:xfrm>
        <a:custGeom>
          <a:avLst/>
          <a:gdLst/>
          <a:ahLst/>
          <a:cxnLst/>
          <a:rect l="0" t="0" r="0" b="0"/>
          <a:pathLst>
            <a:path>
              <a:moveTo>
                <a:pt x="608216" y="615263"/>
              </a:moveTo>
              <a:arcTo wR="2088596" hR="2088596" stAng="13491798" swAng="10964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86353-B36D-4A70-AB6E-7B0FB1FCB54E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bg1"/>
              </a:solidFill>
              <a:latin typeface="+mn-lt"/>
              <a:cs typeface="Arial" pitchFamily="34" charset="0"/>
            </a:rPr>
            <a:t>V odvětví je hodně malých výrobců</a:t>
          </a:r>
          <a:endParaRPr lang="cs-CZ" sz="2400" b="1" kern="1200" dirty="0">
            <a:solidFill>
              <a:schemeClr val="bg1"/>
            </a:solidFill>
            <a:latin typeface="+mn-lt"/>
            <a:cs typeface="Arial" pitchFamily="34" charset="0"/>
          </a:endParaRPr>
        </a:p>
      </dsp:txBody>
      <dsp:txXfrm>
        <a:off x="744" y="145603"/>
        <a:ext cx="2902148" cy="1741289"/>
      </dsp:txXfrm>
    </dsp:sp>
    <dsp:sp modelId="{36717058-0950-46FD-8BC3-D1EC8E9C48C5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bg1"/>
              </a:solidFill>
              <a:latin typeface="+mn-lt"/>
              <a:cs typeface="Arial" pitchFamily="34" charset="0"/>
            </a:rPr>
            <a:t>Jeden výrobce neovlivňuje celkovou tržní situaci</a:t>
          </a:r>
          <a:endParaRPr lang="cs-CZ" sz="2400" b="1" kern="1200" dirty="0">
            <a:solidFill>
              <a:schemeClr val="bg1"/>
            </a:solidFill>
            <a:latin typeface="+mn-lt"/>
            <a:cs typeface="Arial" pitchFamily="34" charset="0"/>
          </a:endParaRPr>
        </a:p>
      </dsp:txBody>
      <dsp:txXfrm>
        <a:off x="3193107" y="145603"/>
        <a:ext cx="2902148" cy="1741289"/>
      </dsp:txXfrm>
    </dsp:sp>
    <dsp:sp modelId="{8EF1EE29-1546-4441-BB0D-29A33DC18AAB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bg1"/>
              </a:solidFill>
              <a:latin typeface="+mn-lt"/>
              <a:cs typeface="Arial" pitchFamily="34" charset="0"/>
            </a:rPr>
            <a:t>Výrobky jsou podobné a výrobce si určuje cenu</a:t>
          </a:r>
          <a:endParaRPr lang="cs-CZ" sz="2400" b="1" kern="1200" dirty="0">
            <a:solidFill>
              <a:schemeClr val="bg1"/>
            </a:solidFill>
            <a:latin typeface="+mn-lt"/>
            <a:cs typeface="Arial" pitchFamily="34" charset="0"/>
          </a:endParaRPr>
        </a:p>
      </dsp:txBody>
      <dsp:txXfrm>
        <a:off x="1596925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F9400-7ADB-4184-B276-84CE422B17B5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9F6FE-D6A4-40E1-B31B-6583C87472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24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73808-65FA-49B2-87C1-A5C51BBBA37C}" type="slidenum">
              <a:rPr lang="cs-CZ" smtClean="0">
                <a:latin typeface="Arial" charset="0"/>
              </a:rPr>
              <a:pPr/>
              <a:t>2</a:t>
            </a:fld>
            <a:endParaRPr lang="cs-CZ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27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3A5A9-0C2C-4EB1-8E91-401F91264960}" type="slidenum">
              <a:rPr lang="cs-CZ" smtClean="0">
                <a:latin typeface="Arial" charset="0"/>
              </a:rPr>
              <a:pPr/>
              <a:t>3</a:t>
            </a:fld>
            <a:endParaRPr lang="cs-CZ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3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14C76-506E-4971-8911-1A1623B94EF1}" type="slidenum">
              <a:rPr lang="cs-CZ" smtClean="0">
                <a:latin typeface="Arial" charset="0"/>
              </a:rPr>
              <a:pPr/>
              <a:t>7</a:t>
            </a:fld>
            <a:endParaRPr lang="cs-CZ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62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835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22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79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57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562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3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48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71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86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9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55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02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hs.cz/cs/informacni-centrum/tiskove-zpravy/hospodarska-soutez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57203" y="1916832"/>
            <a:ext cx="7063740" cy="2091680"/>
          </a:xfrm>
        </p:spPr>
        <p:txBody>
          <a:bodyPr/>
          <a:lstStyle/>
          <a:p>
            <a:r>
              <a:rPr lang="cs-CZ" dirty="0" smtClean="0"/>
              <a:t>Trh a tržní mechanismus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64088" y="4653136"/>
            <a:ext cx="2304256" cy="644624"/>
          </a:xfrm>
        </p:spPr>
        <p:txBody>
          <a:bodyPr>
            <a:noAutofit/>
          </a:bodyPr>
          <a:lstStyle/>
          <a:p>
            <a:r>
              <a:rPr lang="cs-CZ" sz="2400" dirty="0" smtClean="0"/>
              <a:t>Prezentace_2</a:t>
            </a:r>
            <a:endParaRPr lang="en-GB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53243"/>
            <a:ext cx="8229600" cy="2358827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cs typeface="Arial" pitchFamily="34" charset="0"/>
              </a:rPr>
              <a:t>Několik samostatných podniků uzavře dohodu o maximálním množství prodeje, o výši cen, o území, kde budou působit, o sortimentu, který budou nabízet. Dodržování dohody může být zajištěno vstupními poplatky.</a:t>
            </a:r>
            <a:endParaRPr lang="cs-CZ" sz="2400" b="1" dirty="0" smtClean="0"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41053" y="465818"/>
            <a:ext cx="2242922" cy="10064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10000"/>
              </a:lnSpc>
              <a:buNone/>
            </a:pPr>
            <a:r>
              <a:rPr lang="cs-CZ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cs typeface="Times New Roman" pitchFamily="18" charset="0"/>
              </a:rPr>
              <a:t>KARTEL</a:t>
            </a:r>
            <a:r>
              <a:rPr lang="cs-CZ" sz="54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4818" name="Picture 2" descr="https://encrypted-tbn0.gstatic.com/images?q=tbn:ANd9GcRv3whSZauCdEni5UrpwfMexhK3Rpl0kY1I0J6AuCJRv4Jfedw58M2EDV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7639" y="4154722"/>
            <a:ext cx="1809750" cy="135255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821369" y="5199495"/>
            <a:ext cx="446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 4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7776864" cy="1566739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cs typeface="Arial" pitchFamily="34" charset="0"/>
              </a:rPr>
              <a:t>Sdružení výrobců jejichž výrobní samostatnost firmy je zachována, ale odbyt je organizován pomocí syndikátu a jeho obchodní sítě.  </a:t>
            </a:r>
            <a:endParaRPr lang="cs-CZ" sz="2400" b="1" dirty="0" smtClean="0"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33794" name="Picture 2" descr="http://www.skupina.coop/files/logaagrafika/Logo_COOP_negativ_sp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5124" y="3751207"/>
            <a:ext cx="3717476" cy="1656184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932367" y="5099614"/>
            <a:ext cx="446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 5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954409" y="728693"/>
            <a:ext cx="2563522" cy="5883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cs-CZ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cs typeface="Times New Roman" pitchFamily="18" charset="0"/>
              </a:rPr>
              <a:t>SYNDIKÁT</a:t>
            </a:r>
          </a:p>
        </p:txBody>
      </p:sp>
      <p:sp>
        <p:nvSpPr>
          <p:cNvPr id="8" name="TextovéPole 7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780928"/>
            <a:ext cx="8136904" cy="156673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cs typeface="Arial" pitchFamily="34" charset="0"/>
              </a:rPr>
              <a:t>Má podobu akciové společnosti. Sdružené firmy nemají výrobní a odbytovou samostatnost. Navenek vystupuje jako jednotná firma na kapitálovém propojení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3621258" y="836712"/>
            <a:ext cx="1901483" cy="10064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cs-CZ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cs typeface="Times New Roman" pitchFamily="18" charset="0"/>
              </a:rPr>
              <a:t>TRUST</a:t>
            </a:r>
            <a:r>
              <a:rPr lang="cs-CZ" sz="54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2365934"/>
            <a:ext cx="777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sz="2400" dirty="0" smtClean="0">
                <a:cs typeface="Arial" pitchFamily="34" charset="0"/>
              </a:rPr>
              <a:t>Jde o jeden celek, složený z právně samostatných podniků, který ovládá nejsilnější z nich ( často to bývá banka). Většinou propojují navazující obory (těžba,zpracování suroviny, výroba hotových výrobků, prodej.</a:t>
            </a:r>
            <a:endParaRPr lang="cs-CZ" sz="2400" b="1" dirty="0" smtClean="0"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389498" y="697448"/>
            <a:ext cx="2509020" cy="5883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sz="3200" b="1" dirty="0" smtClean="0">
                <a:solidFill>
                  <a:schemeClr val="bg1"/>
                </a:solidFill>
                <a:cs typeface="Times New Roman" pitchFamily="18" charset="0"/>
              </a:rPr>
              <a:t>KONCERN</a:t>
            </a:r>
          </a:p>
        </p:txBody>
      </p:sp>
      <p:pic>
        <p:nvPicPr>
          <p:cNvPr id="31746" name="Picture 2" descr="http://www.znackoveoleje.cz/fotky303/shell%20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9852" y="4383106"/>
            <a:ext cx="1800200" cy="135015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436259" y="526193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č.6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0038" y="805682"/>
            <a:ext cx="3754760" cy="85496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MONOPSON</a:t>
            </a:r>
            <a:endParaRPr lang="cs-CZ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7704856" cy="5563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Firma v postavení jediného kupujícího na daném trhu. </a:t>
            </a:r>
          </a:p>
        </p:txBody>
      </p:sp>
      <p:pic>
        <p:nvPicPr>
          <p:cNvPr id="5122" name="Picture 2" descr="https://encrypted-tbn1.gstatic.com/images?q=tbn:ANd9GcTlkx8yAHrqtlrl4Hoi70zsyHZPc8qqYl2E784Mdw8ezHKIk9EavHFpk3h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185529"/>
            <a:ext cx="2143125" cy="21431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019707" y="5497154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č.7</a:t>
            </a:r>
            <a:endParaRPr lang="cs-CZ" sz="1400" dirty="0"/>
          </a:p>
        </p:txBody>
      </p:sp>
      <p:pic>
        <p:nvPicPr>
          <p:cNvPr id="5124" name="Picture 4" descr="http://files.s2000.webnode.cz/200000114-db53edbd16/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2881" y="3294856"/>
            <a:ext cx="2232248" cy="2232248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819631" y="534326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č.8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31461"/>
            <a:ext cx="8244408" cy="111972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3200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ÚŘAD PRO OCHRANU HOSPODÁŘSKÉ SOUTĚŽE</a:t>
            </a:r>
            <a:endParaRPr lang="cs-CZ" sz="3200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280" y="2636912"/>
            <a:ext cx="7704856" cy="293489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2600" dirty="0" smtClean="0">
                <a:cs typeface="Arial" pitchFamily="34" charset="0"/>
              </a:rPr>
              <a:t>Zákon č. 187/1999 Sb. </a:t>
            </a:r>
          </a:p>
          <a:p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Úkoly: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 dirty="0" smtClean="0">
                <a:cs typeface="Arial" pitchFamily="34" charset="0"/>
              </a:rPr>
              <a:t>Úřadu přísluší vytvářet podmínky pro podporu a ochranu hospodářské soutěže. 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 dirty="0" smtClean="0">
                <a:cs typeface="Arial" pitchFamily="34" charset="0"/>
              </a:rPr>
              <a:t>Vykonávat dohled při zadávání veřejných zakázek a veřejné podpory. </a:t>
            </a:r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4" name="Stužka zahnutá nahoru 3">
            <a:hlinkClick r:id="rId2"/>
          </p:cNvPr>
          <p:cNvSpPr/>
          <p:nvPr/>
        </p:nvSpPr>
        <p:spPr>
          <a:xfrm>
            <a:off x="3826260" y="1494558"/>
            <a:ext cx="1512168" cy="792088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UHO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3"/>
            <a:ext cx="8136904" cy="534342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2800" b="1" dirty="0" smtClean="0"/>
              <a:t>Petr Mach v rozhovoru pro časopis Hospodář 10/2006</a:t>
            </a:r>
            <a:r>
              <a:rPr lang="cs-CZ" sz="2100" dirty="0" smtClean="0"/>
              <a:t>:</a:t>
            </a:r>
          </a:p>
          <a:p>
            <a:pPr algn="just">
              <a:buNone/>
            </a:pPr>
            <a:r>
              <a:rPr lang="cs-CZ" sz="2100" i="1" dirty="0" smtClean="0"/>
              <a:t/>
            </a:r>
            <a:br>
              <a:rPr lang="cs-CZ" sz="2100" i="1" dirty="0" smtClean="0"/>
            </a:br>
            <a:r>
              <a:rPr lang="cs-CZ" sz="2100" i="1" dirty="0" smtClean="0"/>
              <a:t>	„</a:t>
            </a:r>
            <a:r>
              <a:rPr lang="cs-CZ" sz="2100" b="1" dirty="0" smtClean="0">
                <a:cs typeface="Times New Roman" pitchFamily="18" charset="0"/>
              </a:rPr>
              <a:t>Podobná instituce, jako je antimonopolní úřad, je samozřejmě v rozporu s tou koncepcí ideálního státu, který my prosazujeme. Protože pokud se někdo "prohřešil" jen tím, že je velký a dosáhl přitom oné velikosti poctivým způsobem – například tím, že něco skvělého vynalezl, jako třeba Microsoft, nikoho nepodvedl, prostě jen nabízí žádané zboží za cenu, kterou jsou ostatní ochotni zaplatit – tak nevidím žádný důvod pro to, aby stát zasahoval. </a:t>
            </a:r>
          </a:p>
          <a:p>
            <a:pPr algn="just">
              <a:buNone/>
            </a:pPr>
            <a:r>
              <a:rPr lang="cs-CZ" sz="2100" b="1" dirty="0" smtClean="0">
                <a:cs typeface="Times New Roman" pitchFamily="18" charset="0"/>
              </a:rPr>
              <a:t>		Ve skutečnosti jsme totiž bohužel většinou svědky toho, že se instituce typu antimonopolního úřadu – a tyto instituce existují v řadě zemí – stávají z hlídačů konkurenčního prostředí nástrojem konkurenčního boje. Podnikatel, který nedokáže svého konkurenta porazit ve férové soutěži na trhu, se uchyluje k tomu, že si na něj stěžuje u státu, u úředníků tohoto úřadu. </a:t>
            </a:r>
          </a:p>
          <a:p>
            <a:pPr algn="just">
              <a:buNone/>
            </a:pPr>
            <a:r>
              <a:rPr lang="cs-CZ" sz="2100" b="1" dirty="0" smtClean="0">
                <a:cs typeface="Times New Roman" pitchFamily="18" charset="0"/>
              </a:rPr>
              <a:t>		Na základě toho je pak iniciován antimonopolní spor, který je podle mě jen pokračováním konkurenčního boje vedeného už ale neférovým způsobem – se státním aparátem za zády.“ </a:t>
            </a:r>
          </a:p>
          <a:p>
            <a:pPr algn="just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7008" y="476672"/>
            <a:ext cx="1969412" cy="71059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Zdroje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87267"/>
            <a:ext cx="7748340" cy="541008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2200" dirty="0" smtClean="0"/>
              <a:t>Citace:</a:t>
            </a:r>
          </a:p>
          <a:p>
            <a:pPr marL="342900" indent="-342900">
              <a:buClrTx/>
              <a:buAutoNum type="arabicPeriod"/>
            </a:pPr>
            <a:r>
              <a:rPr lang="cs-CZ" sz="2200" dirty="0" smtClean="0"/>
              <a:t>Odmaturuj ze společenských věd, Brno:  Didaktis. 2003. s. 9.</a:t>
            </a:r>
          </a:p>
          <a:p>
            <a:pPr marL="342900" indent="-342900">
              <a:buClrTx/>
              <a:buAutoNum type="arabicPeriod"/>
            </a:pPr>
            <a:r>
              <a:rPr lang="cs-CZ" sz="2200" dirty="0" smtClean="0"/>
              <a:t>Sojka, M., Pudlák, J. Ekonomie pro střední školy, Praha: SPN. 1992. s. 77.</a:t>
            </a:r>
          </a:p>
          <a:p>
            <a:pPr marL="342900" indent="-342900">
              <a:buAutoNum type="arabicPeriod"/>
            </a:pPr>
            <a:endParaRPr lang="cs-CZ" sz="2200" dirty="0" smtClean="0"/>
          </a:p>
          <a:p>
            <a:pPr marL="342900" indent="-342900">
              <a:buNone/>
            </a:pPr>
            <a:r>
              <a:rPr lang="cs-CZ" sz="2200" b="1" dirty="0" smtClean="0"/>
              <a:t>Obrázky:</a:t>
            </a:r>
          </a:p>
          <a:p>
            <a:pPr marL="342900" indent="-342900">
              <a:buNone/>
            </a:pPr>
            <a:r>
              <a:rPr lang="cs-CZ" sz="2200" dirty="0" smtClean="0"/>
              <a:t>č.1. Letecký průmysl. 2014. Dostupné z: http://www.</a:t>
            </a:r>
            <a:r>
              <a:rPr lang="cs-CZ" sz="2200" dirty="0" err="1" smtClean="0"/>
              <a:t>radancz.cz</a:t>
            </a:r>
            <a:r>
              <a:rPr lang="cs-CZ" sz="2200" dirty="0" smtClean="0"/>
              <a:t>/</a:t>
            </a:r>
            <a:r>
              <a:rPr lang="cs-CZ" sz="2200" dirty="0" err="1" smtClean="0"/>
              <a:t>userfiles</a:t>
            </a:r>
            <a:r>
              <a:rPr lang="cs-CZ" sz="2200" dirty="0" smtClean="0"/>
              <a:t>/image/</a:t>
            </a:r>
            <a:r>
              <a:rPr lang="cs-CZ" sz="2200" dirty="0" err="1" smtClean="0"/>
              <a:t>Radan</a:t>
            </a:r>
            <a:r>
              <a:rPr lang="cs-CZ" sz="2200" dirty="0" smtClean="0"/>
              <a:t>/</a:t>
            </a:r>
            <a:r>
              <a:rPr lang="cs-CZ" sz="2200" dirty="0" err="1" smtClean="0"/>
              <a:t>Industries</a:t>
            </a:r>
            <a:r>
              <a:rPr lang="cs-CZ" sz="2200" dirty="0" smtClean="0"/>
              <a:t>/</a:t>
            </a:r>
            <a:r>
              <a:rPr lang="cs-CZ" sz="2200" dirty="0" err="1" smtClean="0"/>
              <a:t>Aerospace</a:t>
            </a:r>
            <a:r>
              <a:rPr lang="cs-CZ" sz="2200" dirty="0" smtClean="0"/>
              <a:t>-2.jpg</a:t>
            </a:r>
          </a:p>
          <a:p>
            <a:pPr marL="342900" indent="-342900">
              <a:buNone/>
            </a:pPr>
            <a:r>
              <a:rPr lang="cs-CZ" sz="2200" dirty="0" smtClean="0"/>
              <a:t>č. 2. Mobilní operátoři. 2014. Dostupné z: http://i.</a:t>
            </a:r>
            <a:r>
              <a:rPr lang="cs-CZ" sz="2200" dirty="0" err="1" smtClean="0"/>
              <a:t>idnes.cz</a:t>
            </a:r>
            <a:r>
              <a:rPr lang="cs-CZ" sz="2200" dirty="0" smtClean="0"/>
              <a:t>/08/031/</a:t>
            </a:r>
            <a:r>
              <a:rPr lang="cs-CZ" sz="2200" dirty="0" err="1" smtClean="0"/>
              <a:t>gal</a:t>
            </a:r>
            <a:r>
              <a:rPr lang="cs-CZ" sz="2200" dirty="0" smtClean="0"/>
              <a:t>/KOR2185f4_</a:t>
            </a:r>
            <a:r>
              <a:rPr lang="cs-CZ" sz="2200" dirty="0" err="1" smtClean="0"/>
              <a:t>Operatori.jpg</a:t>
            </a:r>
            <a:endParaRPr lang="cs-CZ" sz="2200" dirty="0" smtClean="0"/>
          </a:p>
          <a:p>
            <a:pPr marL="342900" indent="-342900">
              <a:buNone/>
            </a:pPr>
            <a:r>
              <a:rPr lang="cs-CZ" sz="2200" dirty="0" smtClean="0"/>
              <a:t>č.3. Česká pošta. 2014. Dostupné z: http://www.</a:t>
            </a:r>
            <a:r>
              <a:rPr lang="cs-CZ" sz="2200" dirty="0" err="1" smtClean="0"/>
              <a:t>cngplus.cz</a:t>
            </a:r>
            <a:r>
              <a:rPr lang="cs-CZ" sz="2200" dirty="0" smtClean="0"/>
              <a:t>/</a:t>
            </a:r>
            <a:r>
              <a:rPr lang="cs-CZ" sz="2200" dirty="0" err="1" smtClean="0"/>
              <a:t>files</a:t>
            </a:r>
            <a:r>
              <a:rPr lang="cs-CZ" sz="2200" dirty="0" smtClean="0"/>
              <a:t>/</a:t>
            </a:r>
            <a:r>
              <a:rPr lang="cs-CZ" sz="2200" dirty="0" err="1" smtClean="0"/>
              <a:t>cng</a:t>
            </a:r>
            <a:r>
              <a:rPr lang="cs-CZ" sz="2200" dirty="0" smtClean="0"/>
              <a:t>/</a:t>
            </a:r>
            <a:r>
              <a:rPr lang="cs-CZ" sz="2200" dirty="0" err="1" smtClean="0"/>
              <a:t>images</a:t>
            </a:r>
            <a:r>
              <a:rPr lang="cs-CZ" sz="2200" dirty="0" smtClean="0"/>
              <a:t>/</a:t>
            </a:r>
            <a:r>
              <a:rPr lang="cs-CZ" sz="2200" dirty="0" err="1" smtClean="0"/>
              <a:t>news</a:t>
            </a:r>
            <a:r>
              <a:rPr lang="cs-CZ" sz="2200" dirty="0" smtClean="0"/>
              <a:t>/1000x1000-1341934906-1326194258-</a:t>
            </a:r>
            <a:r>
              <a:rPr lang="cs-CZ" sz="2200" dirty="0" err="1" smtClean="0"/>
              <a:t>zakladni</a:t>
            </a:r>
            <a:r>
              <a:rPr lang="cs-CZ" sz="2200" dirty="0" smtClean="0"/>
              <a:t>-</a:t>
            </a:r>
            <a:r>
              <a:rPr lang="cs-CZ" sz="2200" dirty="0" err="1" smtClean="0"/>
              <a:t>dvoubarevna</a:t>
            </a:r>
            <a:r>
              <a:rPr lang="cs-CZ" sz="2200" dirty="0" smtClean="0"/>
              <a:t>-varianta-res.</a:t>
            </a:r>
            <a:r>
              <a:rPr lang="cs-CZ" sz="2200" dirty="0" err="1" smtClean="0"/>
              <a:t>jpg</a:t>
            </a:r>
            <a:endParaRPr lang="cs-CZ" sz="2200" dirty="0" smtClean="0"/>
          </a:p>
          <a:p>
            <a:pPr marL="342900" indent="-342900">
              <a:buNone/>
            </a:pPr>
            <a:r>
              <a:rPr lang="cs-CZ" sz="2200" dirty="0" smtClean="0"/>
              <a:t>č. 4. OPEC. 2014. Dostupné z: https://encrypted-tbn0.gstatic.com/images?q=tbn:ANd9GcRv3whSZauCdEni5UrpwfMexhK3Rpl0kY1I0J6AuCJRv4Jfedw58M2EDVRS</a:t>
            </a:r>
          </a:p>
          <a:p>
            <a:pPr marL="342900" indent="-342900">
              <a:buNone/>
            </a:pPr>
            <a:r>
              <a:rPr lang="cs-CZ" sz="2200" dirty="0" smtClean="0"/>
              <a:t>č. 5. COOP.  2014. Dostupné z: http://www.skupina.</a:t>
            </a:r>
            <a:r>
              <a:rPr lang="cs-CZ" sz="2200" dirty="0" err="1" smtClean="0"/>
              <a:t>coop</a:t>
            </a:r>
            <a:r>
              <a:rPr lang="cs-CZ" sz="2200" dirty="0" smtClean="0"/>
              <a:t>/</a:t>
            </a:r>
            <a:r>
              <a:rPr lang="cs-CZ" sz="2200" dirty="0" err="1" smtClean="0"/>
              <a:t>files</a:t>
            </a:r>
            <a:r>
              <a:rPr lang="cs-CZ" sz="2200" dirty="0" smtClean="0"/>
              <a:t>/</a:t>
            </a:r>
            <a:r>
              <a:rPr lang="cs-CZ" sz="2200" dirty="0" err="1" smtClean="0"/>
              <a:t>logaagrafika</a:t>
            </a:r>
            <a:r>
              <a:rPr lang="cs-CZ" sz="2200" dirty="0" smtClean="0"/>
              <a:t>/Logo_COOP_negativ_spot.</a:t>
            </a:r>
            <a:r>
              <a:rPr lang="cs-CZ" sz="2200" dirty="0" err="1" smtClean="0"/>
              <a:t>jpg</a:t>
            </a:r>
            <a:endParaRPr lang="cs-CZ" sz="2200" dirty="0" smtClean="0"/>
          </a:p>
          <a:p>
            <a:pPr marL="342900" indent="-342900">
              <a:buNone/>
            </a:pPr>
            <a:r>
              <a:rPr lang="cs-CZ" sz="2200" dirty="0" smtClean="0"/>
              <a:t>č. 6. </a:t>
            </a:r>
            <a:r>
              <a:rPr lang="cs-CZ" sz="2200" dirty="0" err="1" smtClean="0"/>
              <a:t>Shell</a:t>
            </a:r>
            <a:r>
              <a:rPr lang="cs-CZ" sz="2200" dirty="0" smtClean="0"/>
              <a:t>. 2014. Dostupné z: http://www.</a:t>
            </a:r>
            <a:r>
              <a:rPr lang="cs-CZ" sz="2200" dirty="0" err="1" smtClean="0"/>
              <a:t>znackoveoleje.cz</a:t>
            </a:r>
            <a:r>
              <a:rPr lang="cs-CZ" sz="2200" dirty="0" smtClean="0"/>
              <a:t>/fotky303/</a:t>
            </a:r>
            <a:r>
              <a:rPr lang="cs-CZ" sz="2200" dirty="0" err="1" smtClean="0"/>
              <a:t>shell</a:t>
            </a:r>
            <a:r>
              <a:rPr lang="cs-CZ" sz="2200" dirty="0" smtClean="0"/>
              <a:t>%20logo.jpg</a:t>
            </a:r>
          </a:p>
          <a:p>
            <a:pPr marL="342900" indent="-342900">
              <a:buNone/>
            </a:pPr>
            <a:r>
              <a:rPr lang="cs-CZ" sz="2200" dirty="0" smtClean="0"/>
              <a:t>č.7. TPCA. 2014. Dostupné z: https://encrypted-tbn1.gstatic.com/images?q=tbn:ANd9GcTlkx8yAHrqtlrl4Hoi70zsyHZPc8qqYl2E784Mdw8ezHKIk9EavHFpk3h9</a:t>
            </a:r>
          </a:p>
          <a:p>
            <a:pPr marL="342900" indent="-342900">
              <a:buNone/>
            </a:pPr>
            <a:r>
              <a:rPr lang="cs-CZ" sz="2200" dirty="0" smtClean="0"/>
              <a:t>č.8 Škoda. 2014. Dostupné z: http://files.s2000.webnode.cz/200000114-db53edbd16/logo.</a:t>
            </a:r>
            <a:r>
              <a:rPr lang="cs-CZ" sz="2200" dirty="0" err="1" smtClean="0"/>
              <a:t>jpg</a:t>
            </a:r>
            <a:endParaRPr lang="cs-CZ" sz="2200" dirty="0" smtClean="0"/>
          </a:p>
          <a:p>
            <a:pPr marL="342900" indent="-342900">
              <a:buNone/>
            </a:pPr>
            <a:endParaRPr lang="cs-CZ" sz="1400" dirty="0" smtClean="0"/>
          </a:p>
          <a:p>
            <a:pPr marL="342900" indent="-342900"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600" dirty="0"/>
          </a:p>
        </p:txBody>
      </p:sp>
      <p:sp>
        <p:nvSpPr>
          <p:cNvPr id="4" name="TextovéPole 3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7499176" cy="19987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1600" b="1" dirty="0" smtClean="0"/>
              <a:t>Použitá literatura:</a:t>
            </a:r>
            <a:endParaRPr lang="cs-CZ" sz="1600" dirty="0" smtClean="0"/>
          </a:p>
          <a:p>
            <a:pPr lvl="0"/>
            <a:r>
              <a:rPr lang="cs-CZ" sz="1600" dirty="0" smtClean="0"/>
              <a:t>Eichler, B., Ryska, R., Svoboda, V. Základy státoprávní teorie, ekonomie a ekonomiky, neformální logiky, Praha: Fortuna. 1995.</a:t>
            </a:r>
          </a:p>
          <a:p>
            <a:pPr lvl="0"/>
            <a:r>
              <a:rPr lang="cs-CZ" sz="1600" dirty="0" smtClean="0"/>
              <a:t>Odmaturuj ze společenských věd, Brno: </a:t>
            </a:r>
            <a:r>
              <a:rPr lang="cs-CZ" sz="1600" dirty="0" err="1" smtClean="0"/>
              <a:t>Didaktis</a:t>
            </a:r>
            <a:r>
              <a:rPr lang="cs-CZ" sz="1600" dirty="0" smtClean="0"/>
              <a:t>. 2003.</a:t>
            </a:r>
          </a:p>
          <a:p>
            <a:pPr lvl="0"/>
            <a:r>
              <a:rPr lang="cs-CZ" sz="1600" dirty="0" smtClean="0"/>
              <a:t>Sojka, M. Ekonomie pro střední školy, Praha: Fortuna. 2003.</a:t>
            </a:r>
          </a:p>
          <a:p>
            <a:pPr lvl="0"/>
            <a:r>
              <a:rPr lang="cs-CZ" sz="1600" dirty="0" smtClean="0"/>
              <a:t>Sojka, M., </a:t>
            </a:r>
            <a:r>
              <a:rPr lang="cs-CZ" sz="1600" dirty="0" err="1" smtClean="0"/>
              <a:t>Pudlák</a:t>
            </a:r>
            <a:r>
              <a:rPr lang="cs-CZ" sz="1600" dirty="0" smtClean="0"/>
              <a:t>, J. Ekonomie pro střední školy, Praha: SPN. 1992</a:t>
            </a:r>
          </a:p>
          <a:p>
            <a:pPr marL="342900" indent="-342900"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4674" y="1196752"/>
            <a:ext cx="3049532" cy="638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Konkurence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2996" y="2924944"/>
            <a:ext cx="7992888" cy="1566739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„ Je to boj subjektů, které se střetávají na trzích a bojují mezi sebou ekonomickými prostředky o míru splnění vlastních cílů.“</a:t>
            </a:r>
            <a:r>
              <a:rPr lang="cs-CZ" sz="2800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332656"/>
            <a:ext cx="4608512" cy="86419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dirty="0" smtClean="0"/>
              <a:t>Dokonalá konkurence</a:t>
            </a:r>
            <a:br>
              <a:rPr lang="cs-CZ" sz="3200" dirty="0" smtClean="0"/>
            </a:b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(neexistující model)</a:t>
            </a:r>
            <a:endParaRPr lang="cs-CZ" sz="3200" dirty="0" smtClean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68313" y="1412875"/>
            <a:ext cx="7632079" cy="200054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cs-CZ" sz="2000" dirty="0" smtClean="0">
              <a:solidFill>
                <a:schemeClr val="tx2"/>
              </a:solidFill>
            </a:endParaRPr>
          </a:p>
          <a:p>
            <a:pPr algn="just"/>
            <a:r>
              <a:rPr lang="cs-CZ" sz="2800" b="1" dirty="0" smtClean="0">
                <a:cs typeface="Arial" pitchFamily="34" charset="0"/>
              </a:rPr>
              <a:t>„ Je to struktura trhu, kdy na trhu působí mnoho firem, z nichž žádná nemá významný podíl na trhu“</a:t>
            </a:r>
            <a:r>
              <a:rPr lang="cs-CZ" sz="2800" b="1" baseline="30000" dirty="0" smtClean="0">
                <a:cs typeface="Arial" pitchFamily="34" charset="0"/>
              </a:rPr>
              <a:t>2</a:t>
            </a:r>
            <a:endParaRPr lang="cs-CZ" sz="2800" b="1" dirty="0" smtClean="0">
              <a:cs typeface="Arial" pitchFamily="34" charset="0"/>
            </a:endParaRPr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5444848"/>
              </p:ext>
            </p:extLst>
          </p:nvPr>
        </p:nvGraphicFramePr>
        <p:xfrm>
          <a:off x="468314" y="3501008"/>
          <a:ext cx="763207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ovéPole 5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EF50CF-D125-4032-A32A-FBB8DD874E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1FEF50CF-D125-4032-A32A-FBB8DD874E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1FEF50CF-D125-4032-A32A-FBB8DD874E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1FEF50CF-D125-4032-A32A-FBB8DD874E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5CDFC05-C892-4B67-A65A-1B2368498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D5CDFC05-C892-4B67-A65A-1B2368498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D5CDFC05-C892-4B67-A65A-1B2368498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D5CDFC05-C892-4B67-A65A-1B2368498B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7704856" cy="171075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	        		</a:t>
            </a:r>
            <a:r>
              <a:rPr lang="cs-CZ" dirty="0" smtClean="0">
                <a:solidFill>
                  <a:schemeClr val="tx2"/>
                </a:solidFill>
              </a:rPr>
              <a:t>                </a:t>
            </a:r>
            <a:r>
              <a:rPr lang="cs-CZ" sz="2800" b="1" dirty="0" smtClean="0">
                <a:solidFill>
                  <a:schemeClr val="bg1"/>
                </a:solidFill>
                <a:cs typeface="Arial" pitchFamily="34" charset="0"/>
              </a:rPr>
              <a:t>stejné </a:t>
            </a:r>
            <a:r>
              <a:rPr lang="cs-CZ" sz="2800" b="1" dirty="0" smtClean="0">
                <a:solidFill>
                  <a:schemeClr val="bg1"/>
                </a:solidFill>
                <a:cs typeface="Arial" pitchFamily="34" charset="0"/>
              </a:rPr>
              <a:t>podmínky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bg1"/>
                </a:solidFill>
                <a:cs typeface="Arial" pitchFamily="34" charset="0"/>
              </a:rPr>
              <a:t>				volný vstup do odvětví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bg1"/>
                </a:solidFill>
                <a:cs typeface="Arial" pitchFamily="34" charset="0"/>
              </a:rPr>
              <a:t>			 	výrobky jsou všechny stejné</a:t>
            </a:r>
          </a:p>
          <a:p>
            <a:endParaRPr lang="cs-CZ" sz="2800" b="1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693912" y="2835499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765920" y="3267547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765920" y="3771603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cxnSp>
      <p:sp>
        <p:nvSpPr>
          <p:cNvPr id="6" name="TextovéPole 5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63194" y="1124744"/>
            <a:ext cx="1513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Znaky</a:t>
            </a:r>
            <a:endParaRPr lang="cs-CZ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688" y="188640"/>
            <a:ext cx="5832648" cy="638586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+mn-lt"/>
                <a:cs typeface="Times New Roman" pitchFamily="18" charset="0"/>
              </a:rPr>
              <a:t>Nedokonalá konkurence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7757380"/>
              </p:ext>
            </p:extLst>
          </p:nvPr>
        </p:nvGraphicFramePr>
        <p:xfrm>
          <a:off x="539552" y="1889249"/>
          <a:ext cx="7787208" cy="4896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179512" y="1196752"/>
            <a:ext cx="2592288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cs-CZ" sz="2800" b="1" dirty="0" smtClean="0">
                <a:solidFill>
                  <a:schemeClr val="bg1"/>
                </a:solidFill>
                <a:cs typeface="Arial" pitchFamily="34" charset="0"/>
              </a:rPr>
              <a:t>Ekonomický model tržní struktury:</a:t>
            </a:r>
            <a:endParaRPr lang="cs-CZ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DBB5DA-48A7-413D-9020-183660889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26DBB5DA-48A7-413D-9020-183660889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26DBB5DA-48A7-413D-9020-183660889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26DBB5DA-48A7-413D-9020-183660889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17A875-6104-40E6-8D57-B14463EB4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A417A875-6104-40E6-8D57-B14463EB4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A417A875-6104-40E6-8D57-B14463EB4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A417A875-6104-40E6-8D57-B14463EB47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654121-683F-4DFC-8E60-C5AFA85F0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25654121-683F-4DFC-8E60-C5AFA85F0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25654121-683F-4DFC-8E60-C5AFA85F0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25654121-683F-4DFC-8E60-C5AFA85F06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AAA0C6-D607-488D-865C-A31E1E157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4FAAA0C6-D607-488D-865C-A31E1E157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4FAAA0C6-D607-488D-865C-A31E1E157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4FAAA0C6-D607-488D-865C-A31E1E157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A7071B-1F6D-4699-AE86-823C682CD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54A7071B-1F6D-4699-AE86-823C682CD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54A7071B-1F6D-4699-AE86-823C682CD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54A7071B-1F6D-4699-AE86-823C682CD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866A19-CCC0-40D4-9279-A75719686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F6866A19-CCC0-40D4-9279-A75719686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F6866A19-CCC0-40D4-9279-A75719686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F6866A19-CCC0-40D4-9279-A75719686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48D906-DF99-4E9D-A12A-926A13623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D448D906-DF99-4E9D-A12A-926A13623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D448D906-DF99-4E9D-A12A-926A13623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D448D906-DF99-4E9D-A12A-926A13623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EAB00B-D285-4AA0-AA51-597A59F97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D8EAB00B-D285-4AA0-AA51-597A59F97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D8EAB00B-D285-4AA0-AA51-597A59F97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D8EAB00B-D285-4AA0-AA51-597A59F978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A6AA04-EFD7-4544-AFE7-A78823331C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57A6AA04-EFD7-4544-AFE7-A78823331C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57A6AA04-EFD7-4544-AFE7-A78823331C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graphicEl>
                                              <a:dgm id="{57A6AA04-EFD7-4544-AFE7-A78823331C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FEF54D-9C29-40A5-B176-6DA5C1219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ACFEF54D-9C29-40A5-B176-6DA5C1219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ACFEF54D-9C29-40A5-B176-6DA5C1219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ACFEF54D-9C29-40A5-B176-6DA5C12190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67914" y="714739"/>
            <a:ext cx="5343843" cy="54832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tx1"/>
                </a:solidFill>
                <a:effectLst/>
              </a:rPr>
              <a:t>Graf individuální poptávky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76978" y="1304335"/>
            <a:ext cx="7882576" cy="4351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latin typeface="Times New Roman" pitchFamily="18" charset="0"/>
              </a:rPr>
              <a:t>	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b="1" dirty="0" smtClean="0">
                <a:latin typeface="+mj-lt"/>
                <a:cs typeface="Arial" pitchFamily="34" charset="0"/>
              </a:rPr>
              <a:t>V dokonalé konkurenci     </a:t>
            </a:r>
            <a:r>
              <a:rPr lang="cs-CZ" sz="2400" b="1" dirty="0" smtClean="0">
                <a:latin typeface="Times New Roman" pitchFamily="18" charset="0"/>
              </a:rPr>
              <a:t>  </a:t>
            </a:r>
            <a:r>
              <a:rPr lang="cs-CZ" sz="2400" b="1" dirty="0" smtClean="0">
                <a:cs typeface="Arial" pitchFamily="34" charset="0"/>
              </a:rPr>
              <a:t>V nedokonalé </a:t>
            </a:r>
            <a:r>
              <a:rPr lang="cs-CZ" sz="2400" b="1" dirty="0" smtClean="0">
                <a:cs typeface="Arial" pitchFamily="34" charset="0"/>
              </a:rPr>
              <a:t>						konkurenci</a:t>
            </a:r>
            <a:endParaRPr lang="cs-CZ" sz="2400" b="1" dirty="0" smtClean="0">
              <a:cs typeface="Arial" pitchFamily="34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76978" y="2471936"/>
            <a:ext cx="0" cy="403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wrap="none"/>
          <a:lstStyle/>
          <a:p>
            <a:endParaRPr lang="cs-CZ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72178" y="6281936"/>
            <a:ext cx="3962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wrap="none"/>
          <a:lstStyle/>
          <a:p>
            <a:endParaRPr lang="cs-CZ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753578" y="6281936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Tahoma" pitchFamily="34" charset="0"/>
              </a:rPr>
              <a:t>Q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903" y="2503686"/>
            <a:ext cx="334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Tahoma" pitchFamily="34" charset="0"/>
              </a:rPr>
              <a:t>P</a:t>
            </a:r>
          </a:p>
        </p:txBody>
      </p:sp>
      <p:sp>
        <p:nvSpPr>
          <p:cNvPr id="5136" name="TextovéPole 15"/>
          <p:cNvSpPr txBox="1">
            <a:spLocks noChangeArrowheads="1"/>
          </p:cNvSpPr>
          <p:nvPr/>
        </p:nvSpPr>
        <p:spPr bwMode="auto">
          <a:xfrm>
            <a:off x="62641" y="4467424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</a:t>
            </a:r>
            <a:r>
              <a:rPr lang="cs-CZ" baseline="-25000"/>
              <a:t>1</a:t>
            </a:r>
          </a:p>
        </p:txBody>
      </p:sp>
      <p:grpSp>
        <p:nvGrpSpPr>
          <p:cNvPr id="31" name="Skupina 30"/>
          <p:cNvGrpSpPr/>
          <p:nvPr/>
        </p:nvGrpSpPr>
        <p:grpSpPr>
          <a:xfrm>
            <a:off x="476978" y="4332486"/>
            <a:ext cx="3276600" cy="2290763"/>
            <a:chOff x="914400" y="4222750"/>
            <a:chExt cx="3276600" cy="2290763"/>
          </a:xfrm>
        </p:grpSpPr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914400" y="4572000"/>
              <a:ext cx="3276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cs-CZ"/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3717925" y="4222750"/>
              <a:ext cx="3286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b="1">
                  <a:latin typeface="Tahoma" pitchFamily="34" charset="0"/>
                </a:rPr>
                <a:t>d</a:t>
              </a:r>
            </a:p>
          </p:txBody>
        </p:sp>
        <p:cxnSp>
          <p:nvCxnSpPr>
            <p:cNvPr id="5137" name="Přímá spojovací čára 17"/>
            <p:cNvCxnSpPr>
              <a:cxnSpLocks noChangeShapeType="1"/>
            </p:cNvCxnSpPr>
            <p:nvPr/>
          </p:nvCxnSpPr>
          <p:spPr bwMode="auto">
            <a:xfrm rot="5400000">
              <a:off x="999331" y="5358607"/>
              <a:ext cx="1571625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cxnSp>
          <p:nvCxnSpPr>
            <p:cNvPr id="5138" name="Přímá spojovací čára 18"/>
            <p:cNvCxnSpPr>
              <a:cxnSpLocks noChangeShapeType="1"/>
            </p:cNvCxnSpPr>
            <p:nvPr/>
          </p:nvCxnSpPr>
          <p:spPr bwMode="auto">
            <a:xfrm rot="5400000">
              <a:off x="1999456" y="5357019"/>
              <a:ext cx="1571625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sp>
          <p:nvSpPr>
            <p:cNvPr id="5139" name="TextovéPole 19"/>
            <p:cNvSpPr txBox="1">
              <a:spLocks noChangeArrowheads="1"/>
            </p:cNvSpPr>
            <p:nvPr/>
          </p:nvSpPr>
          <p:spPr bwMode="auto">
            <a:xfrm>
              <a:off x="1643063" y="6130925"/>
              <a:ext cx="5715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/>
                <a:t>Q</a:t>
              </a:r>
              <a:r>
                <a:rPr lang="cs-CZ" baseline="-25000"/>
                <a:t>1</a:t>
              </a:r>
            </a:p>
          </p:txBody>
        </p:sp>
        <p:sp>
          <p:nvSpPr>
            <p:cNvPr id="5140" name="TextovéPole 20"/>
            <p:cNvSpPr txBox="1">
              <a:spLocks noChangeArrowheads="1"/>
            </p:cNvSpPr>
            <p:nvPr/>
          </p:nvSpPr>
          <p:spPr bwMode="auto">
            <a:xfrm>
              <a:off x="2571750" y="6143625"/>
              <a:ext cx="6429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/>
                <a:t>Q</a:t>
              </a:r>
              <a:r>
                <a:rPr lang="cs-CZ" baseline="-25000"/>
                <a:t>2</a:t>
              </a:r>
            </a:p>
          </p:txBody>
        </p:sp>
      </p:grp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744178" y="2471936"/>
            <a:ext cx="0" cy="403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wrap="none"/>
          <a:lstStyle/>
          <a:p>
            <a:endParaRPr lang="cs-CZ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515578" y="6281936"/>
            <a:ext cx="3962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wrap="none"/>
          <a:lstStyle/>
          <a:p>
            <a:endParaRPr lang="cs-CZ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8096978" y="6281936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Tahoma" pitchFamily="34" charset="0"/>
              </a:rPr>
              <a:t>Q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363178" y="2471936"/>
            <a:ext cx="334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Tahoma" pitchFamily="34" charset="0"/>
              </a:rPr>
              <a:t>P</a:t>
            </a:r>
          </a:p>
        </p:txBody>
      </p:sp>
      <p:sp>
        <p:nvSpPr>
          <p:cNvPr id="5145" name="TextovéPole 38"/>
          <p:cNvSpPr txBox="1">
            <a:spLocks noChangeArrowheads="1"/>
          </p:cNvSpPr>
          <p:nvPr/>
        </p:nvSpPr>
        <p:spPr bwMode="auto">
          <a:xfrm>
            <a:off x="4348891" y="3395861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</a:t>
            </a:r>
            <a:r>
              <a:rPr lang="cs-CZ" baseline="-25000"/>
              <a:t>1</a:t>
            </a:r>
          </a:p>
        </p:txBody>
      </p:sp>
      <p:sp>
        <p:nvSpPr>
          <p:cNvPr id="5146" name="TextovéPole 39"/>
          <p:cNvSpPr txBox="1">
            <a:spLocks noChangeArrowheads="1"/>
          </p:cNvSpPr>
          <p:nvPr/>
        </p:nvSpPr>
        <p:spPr bwMode="auto">
          <a:xfrm>
            <a:off x="4277453" y="4753174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</a:t>
            </a:r>
            <a:r>
              <a:rPr lang="cs-CZ" baseline="-25000"/>
              <a:t>2</a:t>
            </a:r>
          </a:p>
        </p:txBody>
      </p:sp>
      <p:grpSp>
        <p:nvGrpSpPr>
          <p:cNvPr id="33" name="Skupina 32"/>
          <p:cNvGrpSpPr/>
          <p:nvPr/>
        </p:nvGrpSpPr>
        <p:grpSpPr>
          <a:xfrm>
            <a:off x="4706078" y="2852936"/>
            <a:ext cx="2781300" cy="3770313"/>
            <a:chOff x="5143500" y="2743200"/>
            <a:chExt cx="2781300" cy="3770313"/>
          </a:xfrm>
        </p:grpSpPr>
        <p:cxnSp>
          <p:nvCxnSpPr>
            <p:cNvPr id="5143" name="Přímá spojovací čára 28"/>
            <p:cNvCxnSpPr>
              <a:cxnSpLocks noChangeShapeType="1"/>
            </p:cNvCxnSpPr>
            <p:nvPr/>
          </p:nvCxnSpPr>
          <p:spPr bwMode="auto">
            <a:xfrm rot="10800000">
              <a:off x="5143500" y="3500438"/>
              <a:ext cx="85725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grpSp>
          <p:nvGrpSpPr>
            <p:cNvPr id="32" name="Skupina 31"/>
            <p:cNvGrpSpPr/>
            <p:nvPr/>
          </p:nvGrpSpPr>
          <p:grpSpPr>
            <a:xfrm>
              <a:off x="5143500" y="2743200"/>
              <a:ext cx="2781300" cy="3770313"/>
              <a:chOff x="5143500" y="2743200"/>
              <a:chExt cx="2781300" cy="3770313"/>
            </a:xfrm>
          </p:grpSpPr>
          <p:sp>
            <p:nvSpPr>
              <p:cNvPr id="5129" name="Freeform 9"/>
              <p:cNvSpPr>
                <a:spLocks/>
              </p:cNvSpPr>
              <p:nvPr/>
            </p:nvSpPr>
            <p:spPr bwMode="auto">
              <a:xfrm>
                <a:off x="5930900" y="2743200"/>
                <a:ext cx="1993900" cy="2743200"/>
              </a:xfrm>
              <a:custGeom>
                <a:avLst/>
                <a:gdLst>
                  <a:gd name="T0" fmla="*/ 2147483647 w 1256"/>
                  <a:gd name="T1" fmla="*/ 0 h 1728"/>
                  <a:gd name="T2" fmla="*/ 2147483647 w 1256"/>
                  <a:gd name="T3" fmla="*/ 2147483647 h 1728"/>
                  <a:gd name="T4" fmla="*/ 2147483647 w 1256"/>
                  <a:gd name="T5" fmla="*/ 2147483647 h 1728"/>
                  <a:gd name="T6" fmla="*/ 2147483647 w 1256"/>
                  <a:gd name="T7" fmla="*/ 2147483647 h 17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56"/>
                  <a:gd name="T13" fmla="*/ 0 h 1728"/>
                  <a:gd name="T14" fmla="*/ 1256 w 1256"/>
                  <a:gd name="T15" fmla="*/ 1728 h 17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56" h="1728">
                    <a:moveTo>
                      <a:pt x="8" y="0"/>
                    </a:moveTo>
                    <a:cubicBezTo>
                      <a:pt x="4" y="164"/>
                      <a:pt x="0" y="328"/>
                      <a:pt x="56" y="528"/>
                    </a:cubicBezTo>
                    <a:cubicBezTo>
                      <a:pt x="112" y="728"/>
                      <a:pt x="144" y="1000"/>
                      <a:pt x="344" y="1200"/>
                    </a:cubicBezTo>
                    <a:cubicBezTo>
                      <a:pt x="544" y="1400"/>
                      <a:pt x="900" y="1564"/>
                      <a:pt x="1256" y="1728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5135" name="Text Box 15"/>
              <p:cNvSpPr txBox="1">
                <a:spLocks noChangeArrowheads="1"/>
              </p:cNvSpPr>
              <p:nvPr/>
            </p:nvSpPr>
            <p:spPr bwMode="auto">
              <a:xfrm>
                <a:off x="7543800" y="4953000"/>
                <a:ext cx="328613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b="1">
                    <a:latin typeface="Tahoma" pitchFamily="34" charset="0"/>
                  </a:rPr>
                  <a:t>d</a:t>
                </a:r>
              </a:p>
            </p:txBody>
          </p:sp>
          <p:cxnSp>
            <p:nvCxnSpPr>
              <p:cNvPr id="5141" name="Přímá spojovací čára 21"/>
              <p:cNvCxnSpPr>
                <a:cxnSpLocks noChangeShapeType="1"/>
              </p:cNvCxnSpPr>
              <p:nvPr/>
            </p:nvCxnSpPr>
            <p:spPr bwMode="auto">
              <a:xfrm rot="5400000">
                <a:off x="4678363" y="4821238"/>
                <a:ext cx="2643187" cy="158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</p:cxnSp>
          <p:cxnSp>
            <p:nvCxnSpPr>
              <p:cNvPr id="5142" name="Přímá spojovací čára 23"/>
              <p:cNvCxnSpPr>
                <a:cxnSpLocks noChangeShapeType="1"/>
              </p:cNvCxnSpPr>
              <p:nvPr/>
            </p:nvCxnSpPr>
            <p:spPr bwMode="auto">
              <a:xfrm rot="5400000">
                <a:off x="6072981" y="5499894"/>
                <a:ext cx="1285875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</p:cxnSp>
          <p:cxnSp>
            <p:nvCxnSpPr>
              <p:cNvPr id="5144" name="Přímá spojovací čára 29"/>
              <p:cNvCxnSpPr>
                <a:cxnSpLocks noChangeShapeType="1"/>
              </p:cNvCxnSpPr>
              <p:nvPr/>
            </p:nvCxnSpPr>
            <p:spPr bwMode="auto">
              <a:xfrm rot="10800000">
                <a:off x="5143500" y="4857750"/>
                <a:ext cx="1571625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</p:cxnSp>
          <p:sp>
            <p:nvSpPr>
              <p:cNvPr id="5147" name="TextovéPole 40"/>
              <p:cNvSpPr txBox="1">
                <a:spLocks noChangeArrowheads="1"/>
              </p:cNvSpPr>
              <p:nvPr/>
            </p:nvSpPr>
            <p:spPr bwMode="auto">
              <a:xfrm>
                <a:off x="6572250" y="6143625"/>
                <a:ext cx="642938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cs-CZ"/>
                  <a:t>Q</a:t>
                </a:r>
                <a:r>
                  <a:rPr lang="cs-CZ" baseline="-25000"/>
                  <a:t>2</a:t>
                </a:r>
              </a:p>
            </p:txBody>
          </p:sp>
          <p:sp>
            <p:nvSpPr>
              <p:cNvPr id="5148" name="TextovéPole 41"/>
              <p:cNvSpPr txBox="1">
                <a:spLocks noChangeArrowheads="1"/>
              </p:cNvSpPr>
              <p:nvPr/>
            </p:nvSpPr>
            <p:spPr bwMode="auto">
              <a:xfrm>
                <a:off x="5786438" y="6143625"/>
                <a:ext cx="571500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cs-CZ"/>
                  <a:t>Q</a:t>
                </a:r>
                <a:r>
                  <a:rPr lang="cs-CZ" baseline="-25000"/>
                  <a:t>1</a:t>
                </a:r>
              </a:p>
            </p:txBody>
          </p:sp>
        </p:grpSp>
      </p:grpSp>
      <p:sp>
        <p:nvSpPr>
          <p:cNvPr id="34" name="TextovéPole 33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8048" y="476672"/>
            <a:ext cx="4824536" cy="638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/>
              <a:t>Nedokonalá konkurence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96952" y="1340768"/>
            <a:ext cx="3466728" cy="486619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95250" indent="14288" eaLnBrk="1" hangingPunct="1">
              <a:lnSpc>
                <a:spcPct val="80000"/>
              </a:lnSpc>
              <a:buNone/>
            </a:pP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MONOPOLISTICKÁ</a:t>
            </a:r>
            <a:endParaRPr lang="cs-CZ" sz="2400" dirty="0" smtClean="0"/>
          </a:p>
          <a:p>
            <a:pPr marL="95250" indent="14288" algn="just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</a:pPr>
            <a:endParaRPr lang="cs-CZ" sz="2400" dirty="0" smtClean="0"/>
          </a:p>
          <a:p>
            <a:pPr marL="95250" indent="14288" eaLnBrk="1" hangingPunct="1">
              <a:lnSpc>
                <a:spcPct val="80000"/>
              </a:lnSpc>
              <a:buFontTx/>
              <a:buNone/>
            </a:pPr>
            <a:endParaRPr lang="cs-CZ" sz="1400" b="1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3312923"/>
              </p:ext>
            </p:extLst>
          </p:nvPr>
        </p:nvGraphicFramePr>
        <p:xfrm>
          <a:off x="1282316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986353-B36D-4A70-AB6E-7B0FB1FCB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68986353-B36D-4A70-AB6E-7B0FB1FCB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8986353-B36D-4A70-AB6E-7B0FB1FCB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68986353-B36D-4A70-AB6E-7B0FB1FCB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717058-0950-46FD-8BC3-D1EC8E9C4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6717058-0950-46FD-8BC3-D1EC8E9C4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6717058-0950-46FD-8BC3-D1EC8E9C4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36717058-0950-46FD-8BC3-D1EC8E9C48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F1EE29-1546-4441-BB0D-29A33DC18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8EF1EE29-1546-4441-BB0D-29A33DC18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8EF1EE29-1546-4441-BB0D-29A33DC18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8EF1EE29-1546-4441-BB0D-29A33DC18A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3270" y="583412"/>
            <a:ext cx="2597460" cy="545567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OLIGOPOL</a:t>
            </a:r>
            <a:endParaRPr lang="cs-CZ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1"/>
            <a:ext cx="8229600" cy="4968552"/>
          </a:xfrm>
        </p:spPr>
        <p:txBody>
          <a:bodyPr>
            <a:normAutofit fontScale="25000" lnSpcReduction="20000"/>
          </a:bodyPr>
          <a:lstStyle/>
          <a:p>
            <a:pPr marL="95250" indent="14288" algn="just">
              <a:lnSpc>
                <a:spcPct val="120000"/>
              </a:lnSpc>
              <a:buNone/>
            </a:pPr>
            <a:r>
              <a:rPr lang="cs-CZ" sz="9600" b="1" dirty="0" smtClean="0">
                <a:cs typeface="Times New Roman" pitchFamily="18" charset="0"/>
              </a:rPr>
              <a:t>Na trhu působí několik málo velkých firem, které jsou na sobě závislé.  Značné bariéry vstupu.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cs-CZ" sz="3800" b="1" u="sng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sz="9600" b="1" u="sng" dirty="0" smtClean="0">
                <a:cs typeface="Times New Roman" pitchFamily="18" charset="0"/>
              </a:rPr>
              <a:t>Příklady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sz="9600" b="1" dirty="0" smtClean="0">
                <a:cs typeface="Times New Roman" pitchFamily="18" charset="0"/>
              </a:rPr>
              <a:t>    Letecký průmysl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sz="9600" b="1" dirty="0" smtClean="0">
                <a:cs typeface="Times New Roman" pitchFamily="18" charset="0"/>
              </a:rPr>
              <a:t>	</a:t>
            </a:r>
            <a:r>
              <a:rPr lang="cs-CZ" sz="9600" b="1" dirty="0">
                <a:cs typeface="Times New Roman" pitchFamily="18" charset="0"/>
              </a:rPr>
              <a:t> </a:t>
            </a:r>
            <a:r>
              <a:rPr lang="cs-CZ" sz="9600" b="1" dirty="0" smtClean="0">
                <a:cs typeface="Times New Roman" pitchFamily="18" charset="0"/>
              </a:rPr>
              <a:t>   </a:t>
            </a:r>
            <a:r>
              <a:rPr lang="cs-CZ" sz="9600" dirty="0" smtClean="0">
                <a:cs typeface="Times New Roman" pitchFamily="18" charset="0"/>
              </a:rPr>
              <a:t>(</a:t>
            </a:r>
            <a:r>
              <a:rPr lang="cs-CZ" altLang="zh-CN" sz="9600" dirty="0" smtClean="0">
                <a:cs typeface="Times New Roman" pitchFamily="18" charset="0"/>
              </a:rPr>
              <a:t>Boeing a Airbus</a:t>
            </a:r>
            <a:r>
              <a:rPr lang="cs-CZ" altLang="zh-CN" sz="9600" i="1" dirty="0" smtClean="0">
                <a:cs typeface="Times New Roman" pitchFamily="18" charset="0"/>
              </a:rPr>
              <a:t>)</a:t>
            </a:r>
            <a:endParaRPr lang="cs-CZ" sz="9600" i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600" b="1" dirty="0" smtClean="0">
                <a:cs typeface="Times New Roman" pitchFamily="18" charset="0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cs-CZ" sz="9600" b="1" dirty="0" smtClean="0">
                <a:cs typeface="Times New Roman" pitchFamily="18" charset="0"/>
              </a:rPr>
              <a:t>	</a:t>
            </a:r>
            <a:endParaRPr lang="cs-CZ" sz="9600" b="1" i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sz="9600" b="1" i="1" dirty="0" smtClean="0">
                <a:cs typeface="Times New Roman" pitchFamily="18" charset="0"/>
              </a:rPr>
              <a:t>	</a:t>
            </a:r>
            <a:r>
              <a:rPr lang="cs-CZ" sz="9600" b="1" dirty="0" smtClean="0">
                <a:cs typeface="Times New Roman" pitchFamily="18" charset="0"/>
              </a:rPr>
              <a:t>Trh mobilních operátorů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altLang="zh-CN" sz="9600" b="1" dirty="0" smtClean="0">
                <a:cs typeface="Times New Roman" pitchFamily="18" charset="0"/>
              </a:rPr>
              <a:t>	</a:t>
            </a:r>
            <a:r>
              <a:rPr lang="cs-CZ" altLang="zh-CN" sz="9600" dirty="0" smtClean="0">
                <a:cs typeface="Times New Roman" pitchFamily="18" charset="0"/>
              </a:rPr>
              <a:t>(T-mobile, Telefónica O2, Vodafone)</a:t>
            </a:r>
            <a:endParaRPr lang="cs-CZ" sz="9600" dirty="0" smtClean="0"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Aerospace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3642" y="2316015"/>
            <a:ext cx="3333750" cy="16192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48179" y="3627488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č.1</a:t>
            </a:r>
            <a:endParaRPr lang="cs-CZ" sz="1400" dirty="0"/>
          </a:p>
        </p:txBody>
      </p:sp>
      <p:pic>
        <p:nvPicPr>
          <p:cNvPr id="7170" name="Picture 2" descr="http://i.idnes.cz/08/031/gal/KOR2185f4_Operatori.jpg"/>
          <p:cNvPicPr>
            <a:picLocks noChangeAspect="1" noChangeArrowheads="1"/>
          </p:cNvPicPr>
          <p:nvPr/>
        </p:nvPicPr>
        <p:blipFill>
          <a:blip r:embed="rId3" cstate="print"/>
          <a:srcRect l="46017"/>
          <a:stretch>
            <a:fillRect/>
          </a:stretch>
        </p:blipFill>
        <p:spPr bwMode="auto">
          <a:xfrm>
            <a:off x="5440879" y="4167780"/>
            <a:ext cx="1743320" cy="242203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852307" y="6435921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č.2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61768" y="577301"/>
            <a:ext cx="2587656" cy="628327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MONOPOL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66784" y="1415709"/>
            <a:ext cx="7977624" cy="309341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buNone/>
            </a:pPr>
            <a:endParaRPr lang="cs-CZ" sz="1800" dirty="0" smtClean="0"/>
          </a:p>
          <a:p>
            <a:pPr algn="just" eaLnBrk="1" hangingPunct="1">
              <a:lnSpc>
                <a:spcPct val="110000"/>
              </a:lnSpc>
              <a:buNone/>
            </a:pPr>
            <a:r>
              <a:rPr lang="cs-CZ" sz="2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b="1" dirty="0" smtClean="0">
                <a:cs typeface="Times New Roman" pitchFamily="18" charset="0"/>
              </a:rPr>
              <a:t>Nejvyostřenější  forma konkurence jedna firma, která má výhodu. Jde výsadní postavení subjektu, který má výhodu v určité oblasti trhu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cs-CZ" sz="28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sz="2800" b="1" dirty="0" smtClean="0">
                <a:cs typeface="Times New Roman" pitchFamily="18" charset="0"/>
              </a:rPr>
              <a:t>Příklad:</a:t>
            </a:r>
            <a:r>
              <a:rPr lang="cs-CZ" sz="2800" dirty="0" smtClean="0">
                <a:cs typeface="Times New Roman" pitchFamily="18" charset="0"/>
              </a:rPr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sz="2800" dirty="0" smtClean="0">
                <a:cs typeface="Times New Roman" pitchFamily="18" charset="0"/>
              </a:rPr>
              <a:t>	Česká pošta – listovní zásilky do 50 g</a:t>
            </a:r>
          </a:p>
          <a:p>
            <a:pPr eaLnBrk="1" hangingPunct="1">
              <a:lnSpc>
                <a:spcPct val="110000"/>
              </a:lnSpc>
              <a:buNone/>
            </a:pPr>
            <a:endParaRPr lang="cs-CZ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</a:pPr>
            <a:endParaRPr lang="cs-CZ" sz="2300" dirty="0" smtClean="0"/>
          </a:p>
        </p:txBody>
      </p:sp>
      <p:pic>
        <p:nvPicPr>
          <p:cNvPr id="6146" name="Picture 2" descr="http://www.cngplus.cz/files/cng/images/news/1000x1000-1341934906-1326194258-zakladni-dvoubarevna-varianta-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6092" y="4427984"/>
            <a:ext cx="1872208" cy="187220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052280" y="5364088"/>
            <a:ext cx="446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č. 3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 rot="5400000">
            <a:off x="5391833" y="310583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Trh a konkurence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TM03457515[[fn=Zobrazení]]</Template>
  <TotalTime>462</TotalTime>
  <Words>478</Words>
  <Application>Microsoft Office PowerPoint</Application>
  <PresentationFormat>Předvádění na obrazovce (4:3)</PresentationFormat>
  <Paragraphs>131</Paragraphs>
  <Slides>18</Slides>
  <Notes>3</Notes>
  <HiddenSlides>2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宋体</vt:lpstr>
      <vt:lpstr>Arial</vt:lpstr>
      <vt:lpstr>Calibri</vt:lpstr>
      <vt:lpstr>Century Schoolbook</vt:lpstr>
      <vt:lpstr>Tahoma</vt:lpstr>
      <vt:lpstr>Times New Roman</vt:lpstr>
      <vt:lpstr>Wingdings</vt:lpstr>
      <vt:lpstr>Wingdings 2</vt:lpstr>
      <vt:lpstr>View</vt:lpstr>
      <vt:lpstr>Trh a tržní mechanismus</vt:lpstr>
      <vt:lpstr>Konkurence</vt:lpstr>
      <vt:lpstr>Dokonalá konkurence  (neexistující model)</vt:lpstr>
      <vt:lpstr>Prezentace aplikace PowerPoint</vt:lpstr>
      <vt:lpstr>Nedokonalá konkurence</vt:lpstr>
      <vt:lpstr>Graf individuální poptávky</vt:lpstr>
      <vt:lpstr>Nedokonalá konkurence</vt:lpstr>
      <vt:lpstr>OLIGOPOL</vt:lpstr>
      <vt:lpstr>MONOPOL</vt:lpstr>
      <vt:lpstr>Prezentace aplikace PowerPoint</vt:lpstr>
      <vt:lpstr>Prezentace aplikace PowerPoint</vt:lpstr>
      <vt:lpstr>Prezentace aplikace PowerPoint</vt:lpstr>
      <vt:lpstr>Prezentace aplikace PowerPoint</vt:lpstr>
      <vt:lpstr>MONOPSON</vt:lpstr>
      <vt:lpstr>ÚŘAD PRO OCHRANU HOSPODÁŘSKÉ SOUTĚŽE</vt:lpstr>
      <vt:lpstr>Prezentace aplikace PowerPoint</vt:lpstr>
      <vt:lpstr>Zdroje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Trh a tržní mechanismus</dc:title>
  <dc:creator>Vaše jméno</dc:creator>
  <cp:lastModifiedBy>zdenek.manak@gymkh.eu</cp:lastModifiedBy>
  <cp:revision>38</cp:revision>
  <dcterms:created xsi:type="dcterms:W3CDTF">2013-02-20T17:25:59Z</dcterms:created>
  <dcterms:modified xsi:type="dcterms:W3CDTF">2015-03-01T15:45:48Z</dcterms:modified>
</cp:coreProperties>
</file>