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5A2C88-30A4-44FB-B386-712580525C0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89FBBB-CEF8-44E1-9C3A-E42CF792C757}">
      <dgm:prSet custT="1"/>
      <dgm:spPr/>
      <dgm:t>
        <a:bodyPr/>
        <a:lstStyle/>
        <a:p>
          <a:pPr rtl="0"/>
          <a:r>
            <a:rPr lang="cs-CZ" sz="2800" dirty="0" smtClean="0">
              <a:latin typeface="+mn-lt"/>
              <a:cs typeface="Arial" panose="020B0604020202020204" pitchFamily="34" charset="0"/>
            </a:rPr>
            <a:t>Klesá hodnota peněz</a:t>
          </a:r>
          <a:endParaRPr lang="cs-CZ" sz="2800" dirty="0">
            <a:latin typeface="+mn-lt"/>
            <a:cs typeface="Arial" panose="020B0604020202020204" pitchFamily="34" charset="0"/>
          </a:endParaRPr>
        </a:p>
      </dgm:t>
    </dgm:pt>
    <dgm:pt modelId="{6065AEEC-E507-404F-92BF-E1E834C75F1D}" type="parTrans" cxnId="{D7E6A0C9-8347-4B15-97E3-150C69E25F88}">
      <dgm:prSet/>
      <dgm:spPr/>
      <dgm:t>
        <a:bodyPr/>
        <a:lstStyle/>
        <a:p>
          <a:endParaRPr lang="cs-CZ"/>
        </a:p>
      </dgm:t>
    </dgm:pt>
    <dgm:pt modelId="{689FC743-BF79-469A-943A-194BCA7F859A}" type="sibTrans" cxnId="{D7E6A0C9-8347-4B15-97E3-150C69E25F88}">
      <dgm:prSet/>
      <dgm:spPr/>
      <dgm:t>
        <a:bodyPr/>
        <a:lstStyle/>
        <a:p>
          <a:endParaRPr lang="cs-CZ"/>
        </a:p>
      </dgm:t>
    </dgm:pt>
    <dgm:pt modelId="{6464B097-9DFC-4991-9888-E550B2DF4B81}">
      <dgm:prSet custT="1"/>
      <dgm:spPr/>
      <dgm:t>
        <a:bodyPr/>
        <a:lstStyle/>
        <a:p>
          <a:pPr rtl="0"/>
          <a:r>
            <a:rPr lang="cs-CZ" sz="2800" dirty="0" smtClean="0">
              <a:latin typeface="+mn-lt"/>
              <a:cs typeface="Arial" panose="020B0604020202020204" pitchFamily="34" charset="0"/>
            </a:rPr>
            <a:t>Postihuje hlavně občany se stálými příjmy</a:t>
          </a:r>
          <a:endParaRPr lang="cs-CZ" sz="2800" dirty="0">
            <a:latin typeface="+mn-lt"/>
            <a:cs typeface="Arial" panose="020B0604020202020204" pitchFamily="34" charset="0"/>
          </a:endParaRPr>
        </a:p>
      </dgm:t>
    </dgm:pt>
    <dgm:pt modelId="{D8FCEDDE-476B-4282-808B-29C5A24DE1C5}" type="parTrans" cxnId="{E5211BC5-D5BC-4F89-B789-52A552C55FAE}">
      <dgm:prSet/>
      <dgm:spPr/>
      <dgm:t>
        <a:bodyPr/>
        <a:lstStyle/>
        <a:p>
          <a:endParaRPr lang="cs-CZ"/>
        </a:p>
      </dgm:t>
    </dgm:pt>
    <dgm:pt modelId="{67824FD1-3867-4AA4-9755-A6F95FA25413}" type="sibTrans" cxnId="{E5211BC5-D5BC-4F89-B789-52A552C55FAE}">
      <dgm:prSet/>
      <dgm:spPr/>
      <dgm:t>
        <a:bodyPr/>
        <a:lstStyle/>
        <a:p>
          <a:endParaRPr lang="cs-CZ"/>
        </a:p>
      </dgm:t>
    </dgm:pt>
    <dgm:pt modelId="{D535882F-A1AD-4D03-B215-7B35230D119F}">
      <dgm:prSet custT="1"/>
      <dgm:spPr/>
      <dgm:t>
        <a:bodyPr/>
        <a:lstStyle/>
        <a:p>
          <a:pPr rtl="0"/>
          <a:r>
            <a:rPr lang="cs-CZ" sz="2800" dirty="0" smtClean="0">
              <a:latin typeface="+mn-lt"/>
              <a:cs typeface="Arial" panose="020B0604020202020204" pitchFamily="34" charset="0"/>
            </a:rPr>
            <a:t>Znehodnocuje vklady a úvěry</a:t>
          </a:r>
          <a:endParaRPr lang="cs-CZ" sz="2800" dirty="0">
            <a:latin typeface="+mn-lt"/>
            <a:cs typeface="Arial" panose="020B0604020202020204" pitchFamily="34" charset="0"/>
          </a:endParaRPr>
        </a:p>
      </dgm:t>
    </dgm:pt>
    <dgm:pt modelId="{DFEFB6BA-3ACB-4044-8614-3C75F3BB2FC9}" type="parTrans" cxnId="{3AE57A43-DDE6-47F6-BB38-ED449C249C31}">
      <dgm:prSet/>
      <dgm:spPr/>
      <dgm:t>
        <a:bodyPr/>
        <a:lstStyle/>
        <a:p>
          <a:endParaRPr lang="cs-CZ"/>
        </a:p>
      </dgm:t>
    </dgm:pt>
    <dgm:pt modelId="{DC6ECE22-3F7D-42EA-BC2B-FC1533CA2F59}" type="sibTrans" cxnId="{3AE57A43-DDE6-47F6-BB38-ED449C249C31}">
      <dgm:prSet/>
      <dgm:spPr/>
      <dgm:t>
        <a:bodyPr/>
        <a:lstStyle/>
        <a:p>
          <a:endParaRPr lang="cs-CZ"/>
        </a:p>
      </dgm:t>
    </dgm:pt>
    <dgm:pt modelId="{9F8B4093-77A9-438E-AC66-0F846C2463DF}" type="pres">
      <dgm:prSet presAssocID="{575A2C88-30A4-44FB-B386-712580525C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2E0990-7914-4098-91CD-573BA7045253}" type="pres">
      <dgm:prSet presAssocID="{D535882F-A1AD-4D03-B215-7B35230D119F}" presName="boxAndChildren" presStyleCnt="0"/>
      <dgm:spPr/>
    </dgm:pt>
    <dgm:pt modelId="{D913C113-08B0-453D-B874-6C9838BEBD35}" type="pres">
      <dgm:prSet presAssocID="{D535882F-A1AD-4D03-B215-7B35230D119F}" presName="parentTextBox" presStyleLbl="node1" presStyleIdx="0" presStyleCnt="3" custLinFactNeighborX="0" custLinFactNeighborY="50043"/>
      <dgm:spPr/>
      <dgm:t>
        <a:bodyPr/>
        <a:lstStyle/>
        <a:p>
          <a:endParaRPr lang="cs-CZ"/>
        </a:p>
      </dgm:t>
    </dgm:pt>
    <dgm:pt modelId="{A90C8DA0-2D27-4BFC-A19B-2FB0F0941D2C}" type="pres">
      <dgm:prSet presAssocID="{67824FD1-3867-4AA4-9755-A6F95FA25413}" presName="sp" presStyleCnt="0"/>
      <dgm:spPr/>
    </dgm:pt>
    <dgm:pt modelId="{ACED44B2-5D72-4161-8583-405CCA3C1170}" type="pres">
      <dgm:prSet presAssocID="{6464B097-9DFC-4991-9888-E550B2DF4B81}" presName="arrowAndChildren" presStyleCnt="0"/>
      <dgm:spPr/>
    </dgm:pt>
    <dgm:pt modelId="{B32704AB-5DE8-443C-8FCC-9A931C2BBEF2}" type="pres">
      <dgm:prSet presAssocID="{6464B097-9DFC-4991-9888-E550B2DF4B81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8AFF0597-7847-42CF-84BC-BE71B084DF58}" type="pres">
      <dgm:prSet presAssocID="{689FC743-BF79-469A-943A-194BCA7F859A}" presName="sp" presStyleCnt="0"/>
      <dgm:spPr/>
    </dgm:pt>
    <dgm:pt modelId="{62E82DA2-F721-4A74-B9C4-9B2C4B5B29E5}" type="pres">
      <dgm:prSet presAssocID="{7E89FBBB-CEF8-44E1-9C3A-E42CF792C757}" presName="arrowAndChildren" presStyleCnt="0"/>
      <dgm:spPr/>
    </dgm:pt>
    <dgm:pt modelId="{9518A4E1-54B9-47C1-A283-4DFA1AA55454}" type="pres">
      <dgm:prSet presAssocID="{7E89FBBB-CEF8-44E1-9C3A-E42CF792C757}" presName="parentTextArrow" presStyleLbl="node1" presStyleIdx="2" presStyleCnt="3" custLinFactNeighborX="-394"/>
      <dgm:spPr/>
      <dgm:t>
        <a:bodyPr/>
        <a:lstStyle/>
        <a:p>
          <a:endParaRPr lang="cs-CZ"/>
        </a:p>
      </dgm:t>
    </dgm:pt>
  </dgm:ptLst>
  <dgm:cxnLst>
    <dgm:cxn modelId="{E1081DAE-12A6-4915-82B2-69A5F175C039}" type="presOf" srcId="{6464B097-9DFC-4991-9888-E550B2DF4B81}" destId="{B32704AB-5DE8-443C-8FCC-9A931C2BBEF2}" srcOrd="0" destOrd="0" presId="urn:microsoft.com/office/officeart/2005/8/layout/process4"/>
    <dgm:cxn modelId="{194620CB-53A4-4596-83D8-912C2278C382}" type="presOf" srcId="{D535882F-A1AD-4D03-B215-7B35230D119F}" destId="{D913C113-08B0-453D-B874-6C9838BEBD35}" srcOrd="0" destOrd="0" presId="urn:microsoft.com/office/officeart/2005/8/layout/process4"/>
    <dgm:cxn modelId="{80E87315-52F1-45D9-A2EA-AA365DE44283}" type="presOf" srcId="{7E89FBBB-CEF8-44E1-9C3A-E42CF792C757}" destId="{9518A4E1-54B9-47C1-A283-4DFA1AA55454}" srcOrd="0" destOrd="0" presId="urn:microsoft.com/office/officeart/2005/8/layout/process4"/>
    <dgm:cxn modelId="{4931CD40-82D9-44CB-A335-2EDE2B2EE2C5}" type="presOf" srcId="{575A2C88-30A4-44FB-B386-712580525C0B}" destId="{9F8B4093-77A9-438E-AC66-0F846C2463DF}" srcOrd="0" destOrd="0" presId="urn:microsoft.com/office/officeart/2005/8/layout/process4"/>
    <dgm:cxn modelId="{E5211BC5-D5BC-4F89-B789-52A552C55FAE}" srcId="{575A2C88-30A4-44FB-B386-712580525C0B}" destId="{6464B097-9DFC-4991-9888-E550B2DF4B81}" srcOrd="1" destOrd="0" parTransId="{D8FCEDDE-476B-4282-808B-29C5A24DE1C5}" sibTransId="{67824FD1-3867-4AA4-9755-A6F95FA25413}"/>
    <dgm:cxn modelId="{3AE57A43-DDE6-47F6-BB38-ED449C249C31}" srcId="{575A2C88-30A4-44FB-B386-712580525C0B}" destId="{D535882F-A1AD-4D03-B215-7B35230D119F}" srcOrd="2" destOrd="0" parTransId="{DFEFB6BA-3ACB-4044-8614-3C75F3BB2FC9}" sibTransId="{DC6ECE22-3F7D-42EA-BC2B-FC1533CA2F59}"/>
    <dgm:cxn modelId="{D7E6A0C9-8347-4B15-97E3-150C69E25F88}" srcId="{575A2C88-30A4-44FB-B386-712580525C0B}" destId="{7E89FBBB-CEF8-44E1-9C3A-E42CF792C757}" srcOrd="0" destOrd="0" parTransId="{6065AEEC-E507-404F-92BF-E1E834C75F1D}" sibTransId="{689FC743-BF79-469A-943A-194BCA7F859A}"/>
    <dgm:cxn modelId="{34205A53-11F3-48F4-8B51-74FD8C54334D}" type="presParOf" srcId="{9F8B4093-77A9-438E-AC66-0F846C2463DF}" destId="{C02E0990-7914-4098-91CD-573BA7045253}" srcOrd="0" destOrd="0" presId="urn:microsoft.com/office/officeart/2005/8/layout/process4"/>
    <dgm:cxn modelId="{201DFCCE-890C-44BE-BC88-352B9A88D2D7}" type="presParOf" srcId="{C02E0990-7914-4098-91CD-573BA7045253}" destId="{D913C113-08B0-453D-B874-6C9838BEBD35}" srcOrd="0" destOrd="0" presId="urn:microsoft.com/office/officeart/2005/8/layout/process4"/>
    <dgm:cxn modelId="{7DEB3A82-4057-4187-B2E2-44F606733550}" type="presParOf" srcId="{9F8B4093-77A9-438E-AC66-0F846C2463DF}" destId="{A90C8DA0-2D27-4BFC-A19B-2FB0F0941D2C}" srcOrd="1" destOrd="0" presId="urn:microsoft.com/office/officeart/2005/8/layout/process4"/>
    <dgm:cxn modelId="{A1007BAC-352D-411C-A07F-3B0A379D19D2}" type="presParOf" srcId="{9F8B4093-77A9-438E-AC66-0F846C2463DF}" destId="{ACED44B2-5D72-4161-8583-405CCA3C1170}" srcOrd="2" destOrd="0" presId="urn:microsoft.com/office/officeart/2005/8/layout/process4"/>
    <dgm:cxn modelId="{F62ED638-755A-4D28-985E-201EABE1EF54}" type="presParOf" srcId="{ACED44B2-5D72-4161-8583-405CCA3C1170}" destId="{B32704AB-5DE8-443C-8FCC-9A931C2BBEF2}" srcOrd="0" destOrd="0" presId="urn:microsoft.com/office/officeart/2005/8/layout/process4"/>
    <dgm:cxn modelId="{85B38FEC-558D-4D5A-9F96-2048785CC98D}" type="presParOf" srcId="{9F8B4093-77A9-438E-AC66-0F846C2463DF}" destId="{8AFF0597-7847-42CF-84BC-BE71B084DF58}" srcOrd="3" destOrd="0" presId="urn:microsoft.com/office/officeart/2005/8/layout/process4"/>
    <dgm:cxn modelId="{A2C6ACE9-553B-4326-91A0-6AED1F67A9B2}" type="presParOf" srcId="{9F8B4093-77A9-438E-AC66-0F846C2463DF}" destId="{62E82DA2-F721-4A74-B9C4-9B2C4B5B29E5}" srcOrd="4" destOrd="0" presId="urn:microsoft.com/office/officeart/2005/8/layout/process4"/>
    <dgm:cxn modelId="{2D35BBE3-138A-46C9-ADB7-B3F971094B01}" type="presParOf" srcId="{62E82DA2-F721-4A74-B9C4-9B2C4B5B29E5}" destId="{9518A4E1-54B9-47C1-A283-4DFA1AA5545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4336257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81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85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70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98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51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9" name="Volný tvar 8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10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Šipka doprava 10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2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24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11" name="Volný tvar 10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12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Šipka doprava 12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4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60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6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7" name="Volný tvar 6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8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Šipka doprava 8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0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56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6" name="Volný tvar 5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7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Šipka doprava 7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9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44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9" name="Volný tvar 8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10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Šipka doprava 10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2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22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9" name="Volný tvar 8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10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Šipka doprava 10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2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98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89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Faktory určující úroveň ekonomiky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Test -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8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3786" y="5080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9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85268" y="5053508"/>
            <a:ext cx="74775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 jaká salda se v jednotlivých obdobích se jedná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3652683" y="2863379"/>
            <a:ext cx="1114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cs typeface="Arial" panose="020B0604020202020204" pitchFamily="34" charset="0"/>
              </a:rPr>
              <a:t>1 / 15</a:t>
            </a:r>
          </a:p>
        </p:txBody>
      </p:sp>
      <p:sp>
        <p:nvSpPr>
          <p:cNvPr id="6" name="Obdélník 5"/>
          <p:cNvSpPr/>
          <p:nvPr/>
        </p:nvSpPr>
        <p:spPr>
          <a:xfrm>
            <a:off x="3652683" y="3555276"/>
            <a:ext cx="11432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cs typeface="Arial" panose="020B0604020202020204" pitchFamily="34" charset="0"/>
              </a:rPr>
              <a:t>R / 14</a:t>
            </a:r>
          </a:p>
        </p:txBody>
      </p:sp>
      <p:sp>
        <p:nvSpPr>
          <p:cNvPr id="8" name="Obdélník 7"/>
          <p:cNvSpPr/>
          <p:nvPr/>
        </p:nvSpPr>
        <p:spPr>
          <a:xfrm>
            <a:off x="5957084" y="2863379"/>
            <a:ext cx="23600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solidFill>
                  <a:srgbClr val="003300"/>
                </a:solidFill>
                <a:cs typeface="Arial" panose="020B0604020202020204" pitchFamily="34" charset="0"/>
              </a:rPr>
              <a:t>15 505 mil. Kč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57561" y="3572062"/>
            <a:ext cx="2959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solidFill>
                  <a:srgbClr val="003300"/>
                </a:solidFill>
                <a:cs typeface="Arial" panose="020B0604020202020204" pitchFamily="34" charset="0"/>
              </a:rPr>
              <a:t>- 2 664 925 mil Kč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489177" y="1834806"/>
            <a:ext cx="1441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cs-CZ" sz="2800" b="1" dirty="0">
                <a:cs typeface="Arial" panose="020B0604020202020204" pitchFamily="34" charset="0"/>
              </a:rPr>
              <a:t>Období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763570" y="1834806"/>
            <a:ext cx="2553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cs typeface="Arial" panose="020B0604020202020204" pitchFamily="34" charset="0"/>
              </a:rPr>
              <a:t>Saldo v mil. Kč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242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3786" y="5080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10.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93483" y="4573060"/>
            <a:ext cx="434606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Jak se nazývá tento proces?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892631" y="2724288"/>
            <a:ext cx="106628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/>
              <a:t>Proces</a:t>
            </a:r>
            <a:r>
              <a:rPr lang="cs-CZ" sz="2800" b="1" dirty="0"/>
              <a:t>, jímž se zvyšuje schopnost národního hospodářství vyrábět statky a služby</a:t>
            </a:r>
            <a:r>
              <a:rPr lang="cs-CZ" sz="2800" b="1" dirty="0" smtClean="0"/>
              <a:t>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2687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20140" y="1211848"/>
            <a:ext cx="104355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>
                <a:cs typeface="Times New Roman" pitchFamily="18" charset="0"/>
              </a:rPr>
              <a:t>Brusel/Atény – Úsporná opatření, která česká vláda přijala v uplynulých měsících k nápravě rozpočtového schodku, jsou dostatečná. To samé platí i o Slovensku. Uvedla to dnes Evropská komise, která posuzovala opatření 12 zemí s nadměrnými deficity. Podle evropských regulí nesmí překročit deficit v poměru k  ……………….tři procenta, to teď ale nesplňuje většina členských zemí. Unie chce vůči rozpočtovým hříšníkům začít uplatňovat přísné sankce.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63786" y="5080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11.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44487" y="14374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330693" y="5085794"/>
            <a:ext cx="121379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Doplň!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146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1.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313620" y="1308438"/>
            <a:ext cx="101417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i="0" dirty="0" smtClean="0">
                <a:solidFill>
                  <a:srgbClr val="000000"/>
                </a:solidFill>
                <a:effectLst/>
                <a:latin typeface="+mj-lt"/>
              </a:rPr>
              <a:t>Tuzemská ekonomika přidala koncem loňského roku o 1,5 procenta namísto dříve odhadovaného 1,3 procenta. Za celý rok se výsledek nezměnil - hospodářství si polepšilo o dvě procenta. </a:t>
            </a:r>
            <a:endParaRPr lang="cs-CZ" sz="2800" b="1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224049" y="1513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98195" y="4076700"/>
            <a:ext cx="9693551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Jaký faktor úrovně ekonomiky použijete pro ekonomický růst?</a:t>
            </a:r>
          </a:p>
          <a:p>
            <a:pPr algn="ctr"/>
            <a:r>
              <a:rPr lang="cs-CZ" sz="2800" dirty="0" smtClean="0"/>
              <a:t>Charakterizuj ho!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8428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2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313620" y="1308438"/>
            <a:ext cx="101417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/>
              <a:t>Nesmíme zaměňovat hospodářský cyklus se schopnostmi vlády. Po každé ekonomické krizi musí přijít růst. Tato situace spadla současné vládě do klína a určitému úspěchu se snad ani nedá ubránit, míní majitel a šéf řetězce Okay Elektro Jindřich Životský</a:t>
            </a:r>
            <a:r>
              <a:rPr lang="cs-CZ" sz="2800" b="1" dirty="0" smtClean="0"/>
              <a:t>. 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4049" y="1513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4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20435" y="4081335"/>
            <a:ext cx="860722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Nazvi fáze hospodářského cyklu pro krizi a pro vzestup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577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3.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4049" y="1513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70663" y="4043235"/>
            <a:ext cx="562769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Jak se nazývá tento všeobecný růst?</a:t>
            </a:r>
            <a:endParaRPr lang="cs-CZ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45159" y="1499047"/>
            <a:ext cx="10757780" cy="138499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cs-CZ" sz="2800" b="1" dirty="0">
                <a:ln w="18415" cmpd="sng">
                  <a:noFill/>
                  <a:prstDash val="solid"/>
                </a:ln>
                <a:solidFill>
                  <a:schemeClr val="tx1"/>
                </a:solidFill>
                <a:cs typeface="Arial" panose="020B0604020202020204" pitchFamily="34" charset="0"/>
              </a:rPr>
              <a:t>Jde o všeobecný růst cen, tedy  cenové hladiny, tj. průměrné úrovni cen určitého souboru statků v běžném období ve srovnání s úrovní cen základního období.</a:t>
            </a:r>
          </a:p>
        </p:txBody>
      </p:sp>
    </p:spTree>
    <p:extLst>
      <p:ext uri="{BB962C8B-B14F-4D97-AF65-F5344CB8AC3E}">
        <p14:creationId xmlns:p14="http://schemas.microsoft.com/office/powerpoint/2010/main" val="325042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4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21748" y="4144835"/>
            <a:ext cx="72046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 jaký všeobecný růst cenové hladiny zde jde?</a:t>
            </a:r>
            <a:endParaRPr lang="cs-CZ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45159" y="1499047"/>
            <a:ext cx="10757780" cy="181588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cs-CZ" sz="2800" b="1" dirty="0"/>
              <a:t>V projevu k poslancům horní komory ruského parlamentu však upozornil, že inflace letos v Rusku dosáhne výše 11,5 procenta. Od počátku roku zatím ceny v Rusku podle ministra vzrostly o 10,4 procenta, což je nejvyšší nárůst od krizového </a:t>
            </a:r>
            <a:r>
              <a:rPr lang="cs-CZ" sz="2800" b="1" dirty="0" smtClean="0"/>
              <a:t>roku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6220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5.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145177" y="5579935"/>
            <a:ext cx="415774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Co vyvolává tyto důsledky</a:t>
            </a:r>
            <a:endParaRPr lang="cs-CZ" sz="2800" dirty="0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689470"/>
              </p:ext>
            </p:extLst>
          </p:nvPr>
        </p:nvGraphicFramePr>
        <p:xfrm>
          <a:off x="1948787" y="698437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7639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6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326460" y="4550663"/>
            <a:ext cx="579517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 jaký typ nezaměstnanosti zde jde?</a:t>
            </a:r>
            <a:endParaRPr lang="cs-CZ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45158" y="2072484"/>
            <a:ext cx="10757780" cy="181588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cs-CZ" sz="2800" b="1" dirty="0" smtClean="0"/>
              <a:t>Španělský </a:t>
            </a:r>
            <a:r>
              <a:rPr lang="cs-CZ" sz="2800" b="1" dirty="0"/>
              <a:t>statistický úřad oznámil, že v zemi je teď zhruba 5,7 milionu nezaměstnaných. Firmy totiž pokračují v propouštění, k němuž je vedou obavy z prohloubení hospodářské recese a krize důvěry mezi spotřebiteli. V jejím důsledku klesá poptávka</a:t>
            </a:r>
            <a:r>
              <a:rPr lang="cs-CZ" sz="2800" b="1" dirty="0" smtClean="0"/>
              <a:t>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0445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3786" y="5080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7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256330" y="4628155"/>
            <a:ext cx="393543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K čemu vede tato ztráta?</a:t>
            </a:r>
            <a:endParaRPr lang="cs-CZ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45158" y="2847400"/>
            <a:ext cx="10757780" cy="95410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cs-CZ" altLang="cs-CZ" sz="2800" b="1" dirty="0" smtClean="0">
                <a:latin typeface="Arial" panose="020B0604020202020204" pitchFamily="34" charset="0"/>
              </a:rPr>
              <a:t>„Ztrátu </a:t>
            </a:r>
            <a:r>
              <a:rPr lang="cs-CZ" altLang="cs-CZ" sz="2800" b="1" dirty="0">
                <a:latin typeface="Arial" panose="020B0604020202020204" pitchFamily="34" charset="0"/>
              </a:rPr>
              <a:t>statků a služeb, které by mohly být nezaměstnanými vyrobeny.“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09410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3786" y="5080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8.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93483" y="4573060"/>
            <a:ext cx="484267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Nazvi toto peněžní vyjádření!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883403" y="1763394"/>
            <a:ext cx="106628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Peněžní</a:t>
            </a:r>
            <a:r>
              <a:rPr lang="cs-CZ" sz="2800" dirty="0"/>
              <a:t> vyjádření ekonomických transakcí mezi určitou zemí a jejími zahraničními partnery za určité období (běžně za účetní rok). </a:t>
            </a:r>
            <a:r>
              <a:rPr lang="cs-CZ" sz="2800" dirty="0" smtClean="0"/>
              <a:t>Zahrnuje</a:t>
            </a:r>
            <a:r>
              <a:rPr lang="cs-CZ" sz="2800" dirty="0"/>
              <a:t> export a import služeb a zboží, příchozí i odchozí zahraniční investice, dary a přesuny finančních prostředků.</a:t>
            </a:r>
          </a:p>
        </p:txBody>
      </p:sp>
    </p:spTree>
    <p:extLst>
      <p:ext uri="{BB962C8B-B14F-4D97-AF65-F5344CB8AC3E}">
        <p14:creationId xmlns:p14="http://schemas.microsoft.com/office/powerpoint/2010/main" val="12210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422</Words>
  <Application>Microsoft Office PowerPoint</Application>
  <PresentationFormat>Širokoúhlá obrazovka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Motiv Office</vt:lpstr>
      <vt:lpstr>Faktory určující úroveň ekonomiky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Faktory určující úroveň ekonomiky</dc:title>
  <dc:creator>Zdeněk Maňák</dc:creator>
  <cp:lastModifiedBy>Zdeněk Maňák</cp:lastModifiedBy>
  <cp:revision>10</cp:revision>
  <dcterms:created xsi:type="dcterms:W3CDTF">2015-05-04T11:43:00Z</dcterms:created>
  <dcterms:modified xsi:type="dcterms:W3CDTF">2015-05-05T05:39:59Z</dcterms:modified>
</cp:coreProperties>
</file>