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5A2C88-30A4-44FB-B386-712580525C0B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E89FBBB-CEF8-44E1-9C3A-E42CF792C757}">
      <dgm:prSet custT="1"/>
      <dgm:spPr/>
      <dgm:t>
        <a:bodyPr/>
        <a:lstStyle/>
        <a:p>
          <a:pPr rtl="0"/>
          <a:r>
            <a:rPr lang="cs-CZ" sz="2800" dirty="0" smtClean="0">
              <a:latin typeface="+mn-lt"/>
              <a:cs typeface="Arial" panose="020B0604020202020204" pitchFamily="34" charset="0"/>
            </a:rPr>
            <a:t>Klesá hodnota peněz</a:t>
          </a:r>
          <a:endParaRPr lang="cs-CZ" sz="2800" dirty="0">
            <a:latin typeface="+mn-lt"/>
            <a:cs typeface="Arial" panose="020B0604020202020204" pitchFamily="34" charset="0"/>
          </a:endParaRPr>
        </a:p>
      </dgm:t>
    </dgm:pt>
    <dgm:pt modelId="{6065AEEC-E507-404F-92BF-E1E834C75F1D}" type="parTrans" cxnId="{D7E6A0C9-8347-4B15-97E3-150C69E25F88}">
      <dgm:prSet/>
      <dgm:spPr/>
      <dgm:t>
        <a:bodyPr/>
        <a:lstStyle/>
        <a:p>
          <a:endParaRPr lang="cs-CZ"/>
        </a:p>
      </dgm:t>
    </dgm:pt>
    <dgm:pt modelId="{689FC743-BF79-469A-943A-194BCA7F859A}" type="sibTrans" cxnId="{D7E6A0C9-8347-4B15-97E3-150C69E25F88}">
      <dgm:prSet/>
      <dgm:spPr/>
      <dgm:t>
        <a:bodyPr/>
        <a:lstStyle/>
        <a:p>
          <a:endParaRPr lang="cs-CZ"/>
        </a:p>
      </dgm:t>
    </dgm:pt>
    <dgm:pt modelId="{6464B097-9DFC-4991-9888-E550B2DF4B81}">
      <dgm:prSet custT="1"/>
      <dgm:spPr/>
      <dgm:t>
        <a:bodyPr/>
        <a:lstStyle/>
        <a:p>
          <a:pPr rtl="0"/>
          <a:r>
            <a:rPr lang="cs-CZ" sz="2800" dirty="0" smtClean="0">
              <a:latin typeface="+mn-lt"/>
              <a:cs typeface="Arial" panose="020B0604020202020204" pitchFamily="34" charset="0"/>
            </a:rPr>
            <a:t>Postihuje hlavně občany se stálými příjmy</a:t>
          </a:r>
          <a:endParaRPr lang="cs-CZ" sz="2800" dirty="0">
            <a:latin typeface="+mn-lt"/>
            <a:cs typeface="Arial" panose="020B0604020202020204" pitchFamily="34" charset="0"/>
          </a:endParaRPr>
        </a:p>
      </dgm:t>
    </dgm:pt>
    <dgm:pt modelId="{D8FCEDDE-476B-4282-808B-29C5A24DE1C5}" type="parTrans" cxnId="{E5211BC5-D5BC-4F89-B789-52A552C55FAE}">
      <dgm:prSet/>
      <dgm:spPr/>
      <dgm:t>
        <a:bodyPr/>
        <a:lstStyle/>
        <a:p>
          <a:endParaRPr lang="cs-CZ"/>
        </a:p>
      </dgm:t>
    </dgm:pt>
    <dgm:pt modelId="{67824FD1-3867-4AA4-9755-A6F95FA25413}" type="sibTrans" cxnId="{E5211BC5-D5BC-4F89-B789-52A552C55FAE}">
      <dgm:prSet/>
      <dgm:spPr/>
      <dgm:t>
        <a:bodyPr/>
        <a:lstStyle/>
        <a:p>
          <a:endParaRPr lang="cs-CZ"/>
        </a:p>
      </dgm:t>
    </dgm:pt>
    <dgm:pt modelId="{D535882F-A1AD-4D03-B215-7B35230D119F}">
      <dgm:prSet custT="1"/>
      <dgm:spPr/>
      <dgm:t>
        <a:bodyPr/>
        <a:lstStyle/>
        <a:p>
          <a:pPr rtl="0"/>
          <a:r>
            <a:rPr lang="cs-CZ" sz="2800" dirty="0" smtClean="0">
              <a:latin typeface="+mn-lt"/>
              <a:cs typeface="Arial" panose="020B0604020202020204" pitchFamily="34" charset="0"/>
            </a:rPr>
            <a:t>Znehodnocuje vklady a úvěry</a:t>
          </a:r>
          <a:endParaRPr lang="cs-CZ" sz="2800" dirty="0">
            <a:latin typeface="+mn-lt"/>
            <a:cs typeface="Arial" panose="020B0604020202020204" pitchFamily="34" charset="0"/>
          </a:endParaRPr>
        </a:p>
      </dgm:t>
    </dgm:pt>
    <dgm:pt modelId="{DFEFB6BA-3ACB-4044-8614-3C75F3BB2FC9}" type="parTrans" cxnId="{3AE57A43-DDE6-47F6-BB38-ED449C249C31}">
      <dgm:prSet/>
      <dgm:spPr/>
      <dgm:t>
        <a:bodyPr/>
        <a:lstStyle/>
        <a:p>
          <a:endParaRPr lang="cs-CZ"/>
        </a:p>
      </dgm:t>
    </dgm:pt>
    <dgm:pt modelId="{DC6ECE22-3F7D-42EA-BC2B-FC1533CA2F59}" type="sibTrans" cxnId="{3AE57A43-DDE6-47F6-BB38-ED449C249C31}">
      <dgm:prSet/>
      <dgm:spPr/>
      <dgm:t>
        <a:bodyPr/>
        <a:lstStyle/>
        <a:p>
          <a:endParaRPr lang="cs-CZ"/>
        </a:p>
      </dgm:t>
    </dgm:pt>
    <dgm:pt modelId="{9F8B4093-77A9-438E-AC66-0F846C2463DF}" type="pres">
      <dgm:prSet presAssocID="{575A2C88-30A4-44FB-B386-712580525C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02E0990-7914-4098-91CD-573BA7045253}" type="pres">
      <dgm:prSet presAssocID="{D535882F-A1AD-4D03-B215-7B35230D119F}" presName="boxAndChildren" presStyleCnt="0"/>
      <dgm:spPr/>
    </dgm:pt>
    <dgm:pt modelId="{D913C113-08B0-453D-B874-6C9838BEBD35}" type="pres">
      <dgm:prSet presAssocID="{D535882F-A1AD-4D03-B215-7B35230D119F}" presName="parentTextBox" presStyleLbl="node1" presStyleIdx="0" presStyleCnt="3" custLinFactNeighborX="0" custLinFactNeighborY="50043"/>
      <dgm:spPr/>
      <dgm:t>
        <a:bodyPr/>
        <a:lstStyle/>
        <a:p>
          <a:endParaRPr lang="cs-CZ"/>
        </a:p>
      </dgm:t>
    </dgm:pt>
    <dgm:pt modelId="{A90C8DA0-2D27-4BFC-A19B-2FB0F0941D2C}" type="pres">
      <dgm:prSet presAssocID="{67824FD1-3867-4AA4-9755-A6F95FA25413}" presName="sp" presStyleCnt="0"/>
      <dgm:spPr/>
    </dgm:pt>
    <dgm:pt modelId="{ACED44B2-5D72-4161-8583-405CCA3C1170}" type="pres">
      <dgm:prSet presAssocID="{6464B097-9DFC-4991-9888-E550B2DF4B81}" presName="arrowAndChildren" presStyleCnt="0"/>
      <dgm:spPr/>
    </dgm:pt>
    <dgm:pt modelId="{B32704AB-5DE8-443C-8FCC-9A931C2BBEF2}" type="pres">
      <dgm:prSet presAssocID="{6464B097-9DFC-4991-9888-E550B2DF4B81}" presName="parentTextArrow" presStyleLbl="node1" presStyleIdx="1" presStyleCnt="3"/>
      <dgm:spPr/>
      <dgm:t>
        <a:bodyPr/>
        <a:lstStyle/>
        <a:p>
          <a:endParaRPr lang="cs-CZ"/>
        </a:p>
      </dgm:t>
    </dgm:pt>
    <dgm:pt modelId="{8AFF0597-7847-42CF-84BC-BE71B084DF58}" type="pres">
      <dgm:prSet presAssocID="{689FC743-BF79-469A-943A-194BCA7F859A}" presName="sp" presStyleCnt="0"/>
      <dgm:spPr/>
    </dgm:pt>
    <dgm:pt modelId="{62E82DA2-F721-4A74-B9C4-9B2C4B5B29E5}" type="pres">
      <dgm:prSet presAssocID="{7E89FBBB-CEF8-44E1-9C3A-E42CF792C757}" presName="arrowAndChildren" presStyleCnt="0"/>
      <dgm:spPr/>
    </dgm:pt>
    <dgm:pt modelId="{9518A4E1-54B9-47C1-A283-4DFA1AA55454}" type="pres">
      <dgm:prSet presAssocID="{7E89FBBB-CEF8-44E1-9C3A-E42CF792C757}" presName="parentTextArrow" presStyleLbl="node1" presStyleIdx="2" presStyleCnt="3" custLinFactNeighborX="-394"/>
      <dgm:spPr/>
      <dgm:t>
        <a:bodyPr/>
        <a:lstStyle/>
        <a:p>
          <a:endParaRPr lang="cs-CZ"/>
        </a:p>
      </dgm:t>
    </dgm:pt>
  </dgm:ptLst>
  <dgm:cxnLst>
    <dgm:cxn modelId="{E1081DAE-12A6-4915-82B2-69A5F175C039}" type="presOf" srcId="{6464B097-9DFC-4991-9888-E550B2DF4B81}" destId="{B32704AB-5DE8-443C-8FCC-9A931C2BBEF2}" srcOrd="0" destOrd="0" presId="urn:microsoft.com/office/officeart/2005/8/layout/process4"/>
    <dgm:cxn modelId="{194620CB-53A4-4596-83D8-912C2278C382}" type="presOf" srcId="{D535882F-A1AD-4D03-B215-7B35230D119F}" destId="{D913C113-08B0-453D-B874-6C9838BEBD35}" srcOrd="0" destOrd="0" presId="urn:microsoft.com/office/officeart/2005/8/layout/process4"/>
    <dgm:cxn modelId="{80E87315-52F1-45D9-A2EA-AA365DE44283}" type="presOf" srcId="{7E89FBBB-CEF8-44E1-9C3A-E42CF792C757}" destId="{9518A4E1-54B9-47C1-A283-4DFA1AA55454}" srcOrd="0" destOrd="0" presId="urn:microsoft.com/office/officeart/2005/8/layout/process4"/>
    <dgm:cxn modelId="{4931CD40-82D9-44CB-A335-2EDE2B2EE2C5}" type="presOf" srcId="{575A2C88-30A4-44FB-B386-712580525C0B}" destId="{9F8B4093-77A9-438E-AC66-0F846C2463DF}" srcOrd="0" destOrd="0" presId="urn:microsoft.com/office/officeart/2005/8/layout/process4"/>
    <dgm:cxn modelId="{E5211BC5-D5BC-4F89-B789-52A552C55FAE}" srcId="{575A2C88-30A4-44FB-B386-712580525C0B}" destId="{6464B097-9DFC-4991-9888-E550B2DF4B81}" srcOrd="1" destOrd="0" parTransId="{D8FCEDDE-476B-4282-808B-29C5A24DE1C5}" sibTransId="{67824FD1-3867-4AA4-9755-A6F95FA25413}"/>
    <dgm:cxn modelId="{3AE57A43-DDE6-47F6-BB38-ED449C249C31}" srcId="{575A2C88-30A4-44FB-B386-712580525C0B}" destId="{D535882F-A1AD-4D03-B215-7B35230D119F}" srcOrd="2" destOrd="0" parTransId="{DFEFB6BA-3ACB-4044-8614-3C75F3BB2FC9}" sibTransId="{DC6ECE22-3F7D-42EA-BC2B-FC1533CA2F59}"/>
    <dgm:cxn modelId="{D7E6A0C9-8347-4B15-97E3-150C69E25F88}" srcId="{575A2C88-30A4-44FB-B386-712580525C0B}" destId="{7E89FBBB-CEF8-44E1-9C3A-E42CF792C757}" srcOrd="0" destOrd="0" parTransId="{6065AEEC-E507-404F-92BF-E1E834C75F1D}" sibTransId="{689FC743-BF79-469A-943A-194BCA7F859A}"/>
    <dgm:cxn modelId="{34205A53-11F3-48F4-8B51-74FD8C54334D}" type="presParOf" srcId="{9F8B4093-77A9-438E-AC66-0F846C2463DF}" destId="{C02E0990-7914-4098-91CD-573BA7045253}" srcOrd="0" destOrd="0" presId="urn:microsoft.com/office/officeart/2005/8/layout/process4"/>
    <dgm:cxn modelId="{201DFCCE-890C-44BE-BC88-352B9A88D2D7}" type="presParOf" srcId="{C02E0990-7914-4098-91CD-573BA7045253}" destId="{D913C113-08B0-453D-B874-6C9838BEBD35}" srcOrd="0" destOrd="0" presId="urn:microsoft.com/office/officeart/2005/8/layout/process4"/>
    <dgm:cxn modelId="{7DEB3A82-4057-4187-B2E2-44F606733550}" type="presParOf" srcId="{9F8B4093-77A9-438E-AC66-0F846C2463DF}" destId="{A90C8DA0-2D27-4BFC-A19B-2FB0F0941D2C}" srcOrd="1" destOrd="0" presId="urn:microsoft.com/office/officeart/2005/8/layout/process4"/>
    <dgm:cxn modelId="{A1007BAC-352D-411C-A07F-3B0A379D19D2}" type="presParOf" srcId="{9F8B4093-77A9-438E-AC66-0F846C2463DF}" destId="{ACED44B2-5D72-4161-8583-405CCA3C1170}" srcOrd="2" destOrd="0" presId="urn:microsoft.com/office/officeart/2005/8/layout/process4"/>
    <dgm:cxn modelId="{F62ED638-755A-4D28-985E-201EABE1EF54}" type="presParOf" srcId="{ACED44B2-5D72-4161-8583-405CCA3C1170}" destId="{B32704AB-5DE8-443C-8FCC-9A931C2BBEF2}" srcOrd="0" destOrd="0" presId="urn:microsoft.com/office/officeart/2005/8/layout/process4"/>
    <dgm:cxn modelId="{85B38FEC-558D-4D5A-9F96-2048785CC98D}" type="presParOf" srcId="{9F8B4093-77A9-438E-AC66-0F846C2463DF}" destId="{8AFF0597-7847-42CF-84BC-BE71B084DF58}" srcOrd="3" destOrd="0" presId="urn:microsoft.com/office/officeart/2005/8/layout/process4"/>
    <dgm:cxn modelId="{A2C6ACE9-553B-4326-91A0-6AED1F67A9B2}" type="presParOf" srcId="{9F8B4093-77A9-438E-AC66-0F846C2463DF}" destId="{62E82DA2-F721-4A74-B9C4-9B2C4B5B29E5}" srcOrd="4" destOrd="0" presId="urn:microsoft.com/office/officeart/2005/8/layout/process4"/>
    <dgm:cxn modelId="{2D35BBE3-138A-46C9-ADB7-B3F971094B01}" type="presParOf" srcId="{62E82DA2-F721-4A74-B9C4-9B2C4B5B29E5}" destId="{9518A4E1-54B9-47C1-A283-4DFA1AA5545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13C113-08B0-453D-B874-6C9838BEBD35}">
      <dsp:nvSpPr>
        <dsp:cNvPr id="0" name=""/>
        <dsp:cNvSpPr/>
      </dsp:nvSpPr>
      <dsp:spPr>
        <a:xfrm>
          <a:off x="0" y="3407731"/>
          <a:ext cx="8229600" cy="11182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latin typeface="+mn-lt"/>
              <a:cs typeface="Arial" panose="020B0604020202020204" pitchFamily="34" charset="0"/>
            </a:rPr>
            <a:t>Znehodnocuje vklady a úvěry</a:t>
          </a:r>
          <a:endParaRPr lang="cs-CZ" sz="2800" kern="1200" dirty="0">
            <a:latin typeface="+mn-lt"/>
            <a:cs typeface="Arial" panose="020B0604020202020204" pitchFamily="34" charset="0"/>
          </a:endParaRPr>
        </a:p>
      </dsp:txBody>
      <dsp:txXfrm>
        <a:off x="0" y="3407731"/>
        <a:ext cx="8229600" cy="1118230"/>
      </dsp:txXfrm>
    </dsp:sp>
    <dsp:sp modelId="{B32704AB-5DE8-443C-8FCC-9A931C2BBEF2}">
      <dsp:nvSpPr>
        <dsp:cNvPr id="0" name=""/>
        <dsp:cNvSpPr/>
      </dsp:nvSpPr>
      <dsp:spPr>
        <a:xfrm rot="10800000">
          <a:off x="0" y="1703865"/>
          <a:ext cx="8229600" cy="171983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latin typeface="+mn-lt"/>
              <a:cs typeface="Arial" panose="020B0604020202020204" pitchFamily="34" charset="0"/>
            </a:rPr>
            <a:t>Postihuje hlavně občany se stálými příjmy</a:t>
          </a:r>
          <a:endParaRPr lang="cs-CZ" sz="2800" kern="1200" dirty="0">
            <a:latin typeface="+mn-lt"/>
            <a:cs typeface="Arial" panose="020B0604020202020204" pitchFamily="34" charset="0"/>
          </a:endParaRPr>
        </a:p>
      </dsp:txBody>
      <dsp:txXfrm rot="10800000">
        <a:off x="0" y="1703865"/>
        <a:ext cx="8229600" cy="1117500"/>
      </dsp:txXfrm>
    </dsp:sp>
    <dsp:sp modelId="{9518A4E1-54B9-47C1-A283-4DFA1AA55454}">
      <dsp:nvSpPr>
        <dsp:cNvPr id="0" name=""/>
        <dsp:cNvSpPr/>
      </dsp:nvSpPr>
      <dsp:spPr>
        <a:xfrm rot="10800000">
          <a:off x="0" y="799"/>
          <a:ext cx="8229600" cy="171983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latin typeface="+mn-lt"/>
              <a:cs typeface="Arial" panose="020B0604020202020204" pitchFamily="34" charset="0"/>
            </a:rPr>
            <a:t>Klesá hodnota peněz</a:t>
          </a:r>
          <a:endParaRPr lang="cs-CZ" sz="2800" kern="1200" dirty="0">
            <a:latin typeface="+mn-lt"/>
            <a:cs typeface="Arial" panose="020B0604020202020204" pitchFamily="34" charset="0"/>
          </a:endParaRPr>
        </a:p>
      </dsp:txBody>
      <dsp:txXfrm rot="10800000">
        <a:off x="0" y="799"/>
        <a:ext cx="8229600" cy="1117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8" name="Volný tvar 7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9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Šipka doprava 9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11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0" y="4336257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6816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8" name="Volný tvar 7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9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Šipka doprava 9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11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78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685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8" name="Volný tvar 7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9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Šipka doprava 9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11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78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4706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8" name="Volný tvar 7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9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Šipka doprava 9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11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78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5982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8" name="Volný tvar 7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9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Šipka doprava 9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11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78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7518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9" name="Volný tvar 8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10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Šipka doprava 10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12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78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6246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10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11" name="Volný tvar 10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12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Šipka doprava 12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14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78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3607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6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7" name="Volný tvar 6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8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Šipka doprava 8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10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78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8566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5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6" name="Volný tvar 5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7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Šipka doprava 7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9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78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0446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9" name="Volný tvar 8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10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Šipka doprava 10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12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78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722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Skupina 7"/>
          <p:cNvGrpSpPr>
            <a:grpSpLocks/>
          </p:cNvGrpSpPr>
          <p:nvPr userDrawn="1"/>
        </p:nvGrpSpPr>
        <p:grpSpPr bwMode="auto">
          <a:xfrm>
            <a:off x="-101600" y="0"/>
            <a:ext cx="12293600" cy="6878638"/>
            <a:chOff x="-101600" y="0"/>
            <a:chExt cx="12293600" cy="6878638"/>
          </a:xfrm>
        </p:grpSpPr>
        <p:sp>
          <p:nvSpPr>
            <p:cNvPr id="9" name="Volný tvar 8"/>
            <p:cNvSpPr/>
            <p:nvPr/>
          </p:nvSpPr>
          <p:spPr>
            <a:xfrm>
              <a:off x="0" y="0"/>
              <a:ext cx="546100" cy="6878638"/>
            </a:xfrm>
            <a:custGeom>
              <a:avLst/>
              <a:gdLst>
                <a:gd name="connsiteX0" fmla="*/ 122830 w 545911"/>
                <a:gd name="connsiteY0" fmla="*/ 0 h 6619165"/>
                <a:gd name="connsiteX1" fmla="*/ 191069 w 545911"/>
                <a:gd name="connsiteY1" fmla="*/ 27296 h 6619165"/>
                <a:gd name="connsiteX2" fmla="*/ 259308 w 545911"/>
                <a:gd name="connsiteY2" fmla="*/ 122830 h 6619165"/>
                <a:gd name="connsiteX3" fmla="*/ 272956 w 545911"/>
                <a:gd name="connsiteY3" fmla="*/ 163774 h 6619165"/>
                <a:gd name="connsiteX4" fmla="*/ 313899 w 545911"/>
                <a:gd name="connsiteY4" fmla="*/ 204717 h 6619165"/>
                <a:gd name="connsiteX5" fmla="*/ 327547 w 545911"/>
                <a:gd name="connsiteY5" fmla="*/ 245660 h 6619165"/>
                <a:gd name="connsiteX6" fmla="*/ 354842 w 545911"/>
                <a:gd name="connsiteY6" fmla="*/ 286603 h 6619165"/>
                <a:gd name="connsiteX7" fmla="*/ 368490 w 545911"/>
                <a:gd name="connsiteY7" fmla="*/ 341194 h 6619165"/>
                <a:gd name="connsiteX8" fmla="*/ 395785 w 545911"/>
                <a:gd name="connsiteY8" fmla="*/ 409433 h 6619165"/>
                <a:gd name="connsiteX9" fmla="*/ 423081 w 545911"/>
                <a:gd name="connsiteY9" fmla="*/ 504968 h 6619165"/>
                <a:gd name="connsiteX10" fmla="*/ 450376 w 545911"/>
                <a:gd name="connsiteY10" fmla="*/ 559559 h 6619165"/>
                <a:gd name="connsiteX11" fmla="*/ 436729 w 545911"/>
                <a:gd name="connsiteY11" fmla="*/ 887105 h 6619165"/>
                <a:gd name="connsiteX12" fmla="*/ 423081 w 545911"/>
                <a:gd name="connsiteY12" fmla="*/ 928048 h 6619165"/>
                <a:gd name="connsiteX13" fmla="*/ 368490 w 545911"/>
                <a:gd name="connsiteY13" fmla="*/ 1023583 h 6619165"/>
                <a:gd name="connsiteX14" fmla="*/ 354842 w 545911"/>
                <a:gd name="connsiteY14" fmla="*/ 1064526 h 6619165"/>
                <a:gd name="connsiteX15" fmla="*/ 259308 w 545911"/>
                <a:gd name="connsiteY15" fmla="*/ 1201003 h 6619165"/>
                <a:gd name="connsiteX16" fmla="*/ 245660 w 545911"/>
                <a:gd name="connsiteY16" fmla="*/ 1241947 h 6619165"/>
                <a:gd name="connsiteX17" fmla="*/ 191069 w 545911"/>
                <a:gd name="connsiteY17" fmla="*/ 1323833 h 6619165"/>
                <a:gd name="connsiteX18" fmla="*/ 150126 w 545911"/>
                <a:gd name="connsiteY18" fmla="*/ 1419368 h 6619165"/>
                <a:gd name="connsiteX19" fmla="*/ 122830 w 545911"/>
                <a:gd name="connsiteY19" fmla="*/ 1460311 h 6619165"/>
                <a:gd name="connsiteX20" fmla="*/ 109182 w 545911"/>
                <a:gd name="connsiteY20" fmla="*/ 1501254 h 6619165"/>
                <a:gd name="connsiteX21" fmla="*/ 81887 w 545911"/>
                <a:gd name="connsiteY21" fmla="*/ 1542197 h 6619165"/>
                <a:gd name="connsiteX22" fmla="*/ 54591 w 545911"/>
                <a:gd name="connsiteY22" fmla="*/ 1637732 h 6619165"/>
                <a:gd name="connsiteX23" fmla="*/ 40944 w 545911"/>
                <a:gd name="connsiteY23" fmla="*/ 1678675 h 6619165"/>
                <a:gd name="connsiteX24" fmla="*/ 13648 w 545911"/>
                <a:gd name="connsiteY24" fmla="*/ 1801505 h 6619165"/>
                <a:gd name="connsiteX25" fmla="*/ 0 w 545911"/>
                <a:gd name="connsiteY25" fmla="*/ 1856096 h 6619165"/>
                <a:gd name="connsiteX26" fmla="*/ 13648 w 545911"/>
                <a:gd name="connsiteY26" fmla="*/ 2320120 h 6619165"/>
                <a:gd name="connsiteX27" fmla="*/ 40944 w 545911"/>
                <a:gd name="connsiteY27" fmla="*/ 2402006 h 6619165"/>
                <a:gd name="connsiteX28" fmla="*/ 109182 w 545911"/>
                <a:gd name="connsiteY28" fmla="*/ 2524836 h 6619165"/>
                <a:gd name="connsiteX29" fmla="*/ 136478 w 545911"/>
                <a:gd name="connsiteY29" fmla="*/ 2579427 h 6619165"/>
                <a:gd name="connsiteX30" fmla="*/ 191069 w 545911"/>
                <a:gd name="connsiteY30" fmla="*/ 2661314 h 6619165"/>
                <a:gd name="connsiteX31" fmla="*/ 245660 w 545911"/>
                <a:gd name="connsiteY31" fmla="*/ 2797792 h 6619165"/>
                <a:gd name="connsiteX32" fmla="*/ 300251 w 545911"/>
                <a:gd name="connsiteY32" fmla="*/ 2879678 h 6619165"/>
                <a:gd name="connsiteX33" fmla="*/ 327547 w 545911"/>
                <a:gd name="connsiteY33" fmla="*/ 2961565 h 6619165"/>
                <a:gd name="connsiteX34" fmla="*/ 382138 w 545911"/>
                <a:gd name="connsiteY34" fmla="*/ 3043451 h 6619165"/>
                <a:gd name="connsiteX35" fmla="*/ 436729 w 545911"/>
                <a:gd name="connsiteY35" fmla="*/ 3166281 h 6619165"/>
                <a:gd name="connsiteX36" fmla="*/ 450376 w 545911"/>
                <a:gd name="connsiteY36" fmla="*/ 3220872 h 6619165"/>
                <a:gd name="connsiteX37" fmla="*/ 477672 w 545911"/>
                <a:gd name="connsiteY37" fmla="*/ 3302759 h 6619165"/>
                <a:gd name="connsiteX38" fmla="*/ 491320 w 545911"/>
                <a:gd name="connsiteY38" fmla="*/ 3343702 h 6619165"/>
                <a:gd name="connsiteX39" fmla="*/ 518615 w 545911"/>
                <a:gd name="connsiteY39" fmla="*/ 3466532 h 6619165"/>
                <a:gd name="connsiteX40" fmla="*/ 518615 w 545911"/>
                <a:gd name="connsiteY40" fmla="*/ 3903260 h 6619165"/>
                <a:gd name="connsiteX41" fmla="*/ 477672 w 545911"/>
                <a:gd name="connsiteY41" fmla="*/ 4094329 h 6619165"/>
                <a:gd name="connsiteX42" fmla="*/ 464024 w 545911"/>
                <a:gd name="connsiteY42" fmla="*/ 4135272 h 6619165"/>
                <a:gd name="connsiteX43" fmla="*/ 423081 w 545911"/>
                <a:gd name="connsiteY43" fmla="*/ 4271750 h 6619165"/>
                <a:gd name="connsiteX44" fmla="*/ 409433 w 545911"/>
                <a:gd name="connsiteY44" fmla="*/ 4312693 h 6619165"/>
                <a:gd name="connsiteX45" fmla="*/ 382138 w 545911"/>
                <a:gd name="connsiteY45" fmla="*/ 4353636 h 6619165"/>
                <a:gd name="connsiteX46" fmla="*/ 341194 w 545911"/>
                <a:gd name="connsiteY46" fmla="*/ 4435523 h 6619165"/>
                <a:gd name="connsiteX47" fmla="*/ 286603 w 545911"/>
                <a:gd name="connsiteY47" fmla="*/ 4558353 h 6619165"/>
                <a:gd name="connsiteX48" fmla="*/ 272956 w 545911"/>
                <a:gd name="connsiteY48" fmla="*/ 4640239 h 6619165"/>
                <a:gd name="connsiteX49" fmla="*/ 245660 w 545911"/>
                <a:gd name="connsiteY49" fmla="*/ 4722126 h 6619165"/>
                <a:gd name="connsiteX50" fmla="*/ 232012 w 545911"/>
                <a:gd name="connsiteY50" fmla="*/ 4776717 h 6619165"/>
                <a:gd name="connsiteX51" fmla="*/ 204717 w 545911"/>
                <a:gd name="connsiteY51" fmla="*/ 4858603 h 6619165"/>
                <a:gd name="connsiteX52" fmla="*/ 191069 w 545911"/>
                <a:gd name="connsiteY52" fmla="*/ 4926842 h 6619165"/>
                <a:gd name="connsiteX53" fmla="*/ 163774 w 545911"/>
                <a:gd name="connsiteY53" fmla="*/ 5008729 h 6619165"/>
                <a:gd name="connsiteX54" fmla="*/ 150126 w 545911"/>
                <a:gd name="connsiteY54" fmla="*/ 5063320 h 6619165"/>
                <a:gd name="connsiteX55" fmla="*/ 122830 w 545911"/>
                <a:gd name="connsiteY55" fmla="*/ 5145206 h 6619165"/>
                <a:gd name="connsiteX56" fmla="*/ 109182 w 545911"/>
                <a:gd name="connsiteY56" fmla="*/ 5227093 h 6619165"/>
                <a:gd name="connsiteX57" fmla="*/ 95535 w 545911"/>
                <a:gd name="connsiteY57" fmla="*/ 5295332 h 6619165"/>
                <a:gd name="connsiteX58" fmla="*/ 109182 w 545911"/>
                <a:gd name="connsiteY58" fmla="*/ 5568287 h 6619165"/>
                <a:gd name="connsiteX59" fmla="*/ 163774 w 545911"/>
                <a:gd name="connsiteY59" fmla="*/ 5609230 h 6619165"/>
                <a:gd name="connsiteX60" fmla="*/ 259308 w 545911"/>
                <a:gd name="connsiteY60" fmla="*/ 5704765 h 6619165"/>
                <a:gd name="connsiteX61" fmla="*/ 300251 w 545911"/>
                <a:gd name="connsiteY61" fmla="*/ 5745708 h 6619165"/>
                <a:gd name="connsiteX62" fmla="*/ 327547 w 545911"/>
                <a:gd name="connsiteY62" fmla="*/ 5786651 h 6619165"/>
                <a:gd name="connsiteX63" fmla="*/ 382138 w 545911"/>
                <a:gd name="connsiteY63" fmla="*/ 5813947 h 6619165"/>
                <a:gd name="connsiteX64" fmla="*/ 409433 w 545911"/>
                <a:gd name="connsiteY64" fmla="*/ 5868538 h 6619165"/>
                <a:gd name="connsiteX65" fmla="*/ 464024 w 545911"/>
                <a:gd name="connsiteY65" fmla="*/ 5950424 h 6619165"/>
                <a:gd name="connsiteX66" fmla="*/ 477672 w 545911"/>
                <a:gd name="connsiteY66" fmla="*/ 6018663 h 6619165"/>
                <a:gd name="connsiteX67" fmla="*/ 491320 w 545911"/>
                <a:gd name="connsiteY67" fmla="*/ 6114197 h 6619165"/>
                <a:gd name="connsiteX68" fmla="*/ 518615 w 545911"/>
                <a:gd name="connsiteY68" fmla="*/ 6196084 h 6619165"/>
                <a:gd name="connsiteX69" fmla="*/ 532263 w 545911"/>
                <a:gd name="connsiteY69" fmla="*/ 6237027 h 6619165"/>
                <a:gd name="connsiteX70" fmla="*/ 545911 w 545911"/>
                <a:gd name="connsiteY70" fmla="*/ 6277971 h 6619165"/>
                <a:gd name="connsiteX71" fmla="*/ 532263 w 545911"/>
                <a:gd name="connsiteY71" fmla="*/ 6400800 h 6619165"/>
                <a:gd name="connsiteX72" fmla="*/ 450376 w 545911"/>
                <a:gd name="connsiteY72" fmla="*/ 6455392 h 6619165"/>
                <a:gd name="connsiteX73" fmla="*/ 395785 w 545911"/>
                <a:gd name="connsiteY73" fmla="*/ 6482687 h 6619165"/>
                <a:gd name="connsiteX74" fmla="*/ 354842 w 545911"/>
                <a:gd name="connsiteY74" fmla="*/ 6496335 h 6619165"/>
                <a:gd name="connsiteX75" fmla="*/ 272956 w 545911"/>
                <a:gd name="connsiteY75" fmla="*/ 6537278 h 6619165"/>
                <a:gd name="connsiteX76" fmla="*/ 259308 w 545911"/>
                <a:gd name="connsiteY76" fmla="*/ 6578221 h 6619165"/>
                <a:gd name="connsiteX77" fmla="*/ 232012 w 545911"/>
                <a:gd name="connsiteY77" fmla="*/ 6619165 h 661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45911" h="6619165">
                  <a:moveTo>
                    <a:pt x="122830" y="0"/>
                  </a:moveTo>
                  <a:cubicBezTo>
                    <a:pt x="145576" y="9099"/>
                    <a:pt x="170294" y="14312"/>
                    <a:pt x="191069" y="27296"/>
                  </a:cubicBezTo>
                  <a:cubicBezTo>
                    <a:pt x="227602" y="50129"/>
                    <a:pt x="243194" y="85230"/>
                    <a:pt x="259308" y="122830"/>
                  </a:cubicBezTo>
                  <a:cubicBezTo>
                    <a:pt x="264975" y="136053"/>
                    <a:pt x="264976" y="151804"/>
                    <a:pt x="272956" y="163774"/>
                  </a:cubicBezTo>
                  <a:cubicBezTo>
                    <a:pt x="283662" y="179833"/>
                    <a:pt x="300251" y="191069"/>
                    <a:pt x="313899" y="204717"/>
                  </a:cubicBezTo>
                  <a:cubicBezTo>
                    <a:pt x="318448" y="218365"/>
                    <a:pt x="321113" y="232793"/>
                    <a:pt x="327547" y="245660"/>
                  </a:cubicBezTo>
                  <a:cubicBezTo>
                    <a:pt x="334882" y="260331"/>
                    <a:pt x="348381" y="271527"/>
                    <a:pt x="354842" y="286603"/>
                  </a:cubicBezTo>
                  <a:cubicBezTo>
                    <a:pt x="362231" y="303843"/>
                    <a:pt x="362559" y="323399"/>
                    <a:pt x="368490" y="341194"/>
                  </a:cubicBezTo>
                  <a:cubicBezTo>
                    <a:pt x="376237" y="364435"/>
                    <a:pt x="388038" y="386192"/>
                    <a:pt x="395785" y="409433"/>
                  </a:cubicBezTo>
                  <a:cubicBezTo>
                    <a:pt x="413099" y="461375"/>
                    <a:pt x="403366" y="458966"/>
                    <a:pt x="423081" y="504968"/>
                  </a:cubicBezTo>
                  <a:cubicBezTo>
                    <a:pt x="431095" y="523668"/>
                    <a:pt x="441278" y="541362"/>
                    <a:pt x="450376" y="559559"/>
                  </a:cubicBezTo>
                  <a:cubicBezTo>
                    <a:pt x="445827" y="668741"/>
                    <a:pt x="444801" y="778127"/>
                    <a:pt x="436729" y="887105"/>
                  </a:cubicBezTo>
                  <a:cubicBezTo>
                    <a:pt x="435666" y="901452"/>
                    <a:pt x="428748" y="914825"/>
                    <a:pt x="423081" y="928048"/>
                  </a:cubicBezTo>
                  <a:cubicBezTo>
                    <a:pt x="351297" y="1095540"/>
                    <a:pt x="437023" y="886515"/>
                    <a:pt x="368490" y="1023583"/>
                  </a:cubicBezTo>
                  <a:cubicBezTo>
                    <a:pt x="362056" y="1036450"/>
                    <a:pt x="361828" y="1051950"/>
                    <a:pt x="354842" y="1064526"/>
                  </a:cubicBezTo>
                  <a:cubicBezTo>
                    <a:pt x="330840" y="1107729"/>
                    <a:pt x="289975" y="1160113"/>
                    <a:pt x="259308" y="1201003"/>
                  </a:cubicBezTo>
                  <a:cubicBezTo>
                    <a:pt x="254759" y="1214651"/>
                    <a:pt x="252647" y="1229371"/>
                    <a:pt x="245660" y="1241947"/>
                  </a:cubicBezTo>
                  <a:cubicBezTo>
                    <a:pt x="229728" y="1270624"/>
                    <a:pt x="191069" y="1323833"/>
                    <a:pt x="191069" y="1323833"/>
                  </a:cubicBezTo>
                  <a:cubicBezTo>
                    <a:pt x="175758" y="1369765"/>
                    <a:pt x="177108" y="1372150"/>
                    <a:pt x="150126" y="1419368"/>
                  </a:cubicBezTo>
                  <a:cubicBezTo>
                    <a:pt x="141988" y="1433609"/>
                    <a:pt x="130166" y="1445640"/>
                    <a:pt x="122830" y="1460311"/>
                  </a:cubicBezTo>
                  <a:cubicBezTo>
                    <a:pt x="116396" y="1473178"/>
                    <a:pt x="115616" y="1488387"/>
                    <a:pt x="109182" y="1501254"/>
                  </a:cubicBezTo>
                  <a:cubicBezTo>
                    <a:pt x="101847" y="1515925"/>
                    <a:pt x="89222" y="1527526"/>
                    <a:pt x="81887" y="1542197"/>
                  </a:cubicBezTo>
                  <a:cubicBezTo>
                    <a:pt x="70980" y="1564012"/>
                    <a:pt x="60421" y="1617326"/>
                    <a:pt x="54591" y="1637732"/>
                  </a:cubicBezTo>
                  <a:cubicBezTo>
                    <a:pt x="50639" y="1651564"/>
                    <a:pt x="44896" y="1664843"/>
                    <a:pt x="40944" y="1678675"/>
                  </a:cubicBezTo>
                  <a:cubicBezTo>
                    <a:pt x="24300" y="1736931"/>
                    <a:pt x="27722" y="1738171"/>
                    <a:pt x="13648" y="1801505"/>
                  </a:cubicBezTo>
                  <a:cubicBezTo>
                    <a:pt x="9579" y="1819815"/>
                    <a:pt x="4549" y="1837899"/>
                    <a:pt x="0" y="1856096"/>
                  </a:cubicBezTo>
                  <a:cubicBezTo>
                    <a:pt x="4549" y="2010771"/>
                    <a:pt x="2075" y="2165812"/>
                    <a:pt x="13648" y="2320120"/>
                  </a:cubicBezTo>
                  <a:cubicBezTo>
                    <a:pt x="15800" y="2348811"/>
                    <a:pt x="31846" y="2374711"/>
                    <a:pt x="40944" y="2402006"/>
                  </a:cubicBezTo>
                  <a:cubicBezTo>
                    <a:pt x="78687" y="2515236"/>
                    <a:pt x="15318" y="2337112"/>
                    <a:pt x="109182" y="2524836"/>
                  </a:cubicBezTo>
                  <a:cubicBezTo>
                    <a:pt x="118281" y="2543033"/>
                    <a:pt x="126011" y="2561981"/>
                    <a:pt x="136478" y="2579427"/>
                  </a:cubicBezTo>
                  <a:cubicBezTo>
                    <a:pt x="153356" y="2607557"/>
                    <a:pt x="180695" y="2630192"/>
                    <a:pt x="191069" y="2661314"/>
                  </a:cubicBezTo>
                  <a:cubicBezTo>
                    <a:pt x="210596" y="2719894"/>
                    <a:pt x="215541" y="2747593"/>
                    <a:pt x="245660" y="2797792"/>
                  </a:cubicBezTo>
                  <a:cubicBezTo>
                    <a:pt x="262538" y="2825922"/>
                    <a:pt x="289877" y="2848557"/>
                    <a:pt x="300251" y="2879678"/>
                  </a:cubicBezTo>
                  <a:cubicBezTo>
                    <a:pt x="309350" y="2906974"/>
                    <a:pt x="311587" y="2937625"/>
                    <a:pt x="327547" y="2961565"/>
                  </a:cubicBezTo>
                  <a:lnTo>
                    <a:pt x="382138" y="3043451"/>
                  </a:lnTo>
                  <a:cubicBezTo>
                    <a:pt x="414620" y="3140899"/>
                    <a:pt x="393473" y="3101398"/>
                    <a:pt x="436729" y="3166281"/>
                  </a:cubicBezTo>
                  <a:cubicBezTo>
                    <a:pt x="441278" y="3184478"/>
                    <a:pt x="444986" y="3202906"/>
                    <a:pt x="450376" y="3220872"/>
                  </a:cubicBezTo>
                  <a:cubicBezTo>
                    <a:pt x="458644" y="3248431"/>
                    <a:pt x="468573" y="3275463"/>
                    <a:pt x="477672" y="3302759"/>
                  </a:cubicBezTo>
                  <a:cubicBezTo>
                    <a:pt x="482221" y="3316407"/>
                    <a:pt x="487831" y="3329746"/>
                    <a:pt x="491320" y="3343702"/>
                  </a:cubicBezTo>
                  <a:cubicBezTo>
                    <a:pt x="510594" y="3420797"/>
                    <a:pt x="501290" y="3379900"/>
                    <a:pt x="518615" y="3466532"/>
                  </a:cubicBezTo>
                  <a:cubicBezTo>
                    <a:pt x="536709" y="3665566"/>
                    <a:pt x="542672" y="3654670"/>
                    <a:pt x="518615" y="3903260"/>
                  </a:cubicBezTo>
                  <a:cubicBezTo>
                    <a:pt x="516322" y="3926958"/>
                    <a:pt x="490977" y="4047763"/>
                    <a:pt x="477672" y="4094329"/>
                  </a:cubicBezTo>
                  <a:cubicBezTo>
                    <a:pt x="473720" y="4108161"/>
                    <a:pt x="467976" y="4121440"/>
                    <a:pt x="464024" y="4135272"/>
                  </a:cubicBezTo>
                  <a:cubicBezTo>
                    <a:pt x="422769" y="4279660"/>
                    <a:pt x="487950" y="4077142"/>
                    <a:pt x="423081" y="4271750"/>
                  </a:cubicBezTo>
                  <a:cubicBezTo>
                    <a:pt x="418532" y="4285398"/>
                    <a:pt x="417413" y="4300723"/>
                    <a:pt x="409433" y="4312693"/>
                  </a:cubicBezTo>
                  <a:cubicBezTo>
                    <a:pt x="400335" y="4326341"/>
                    <a:pt x="389473" y="4338965"/>
                    <a:pt x="382138" y="4353636"/>
                  </a:cubicBezTo>
                  <a:cubicBezTo>
                    <a:pt x="325639" y="4466636"/>
                    <a:pt x="419413" y="4318197"/>
                    <a:pt x="341194" y="4435523"/>
                  </a:cubicBezTo>
                  <a:cubicBezTo>
                    <a:pt x="308712" y="4532970"/>
                    <a:pt x="329859" y="4493469"/>
                    <a:pt x="286603" y="4558353"/>
                  </a:cubicBezTo>
                  <a:cubicBezTo>
                    <a:pt x="282054" y="4585648"/>
                    <a:pt x="279667" y="4613393"/>
                    <a:pt x="272956" y="4640239"/>
                  </a:cubicBezTo>
                  <a:cubicBezTo>
                    <a:pt x="265978" y="4668152"/>
                    <a:pt x="252638" y="4694213"/>
                    <a:pt x="245660" y="4722126"/>
                  </a:cubicBezTo>
                  <a:cubicBezTo>
                    <a:pt x="241111" y="4740323"/>
                    <a:pt x="237402" y="4758751"/>
                    <a:pt x="232012" y="4776717"/>
                  </a:cubicBezTo>
                  <a:cubicBezTo>
                    <a:pt x="223745" y="4804275"/>
                    <a:pt x="210360" y="4830390"/>
                    <a:pt x="204717" y="4858603"/>
                  </a:cubicBezTo>
                  <a:cubicBezTo>
                    <a:pt x="200168" y="4881349"/>
                    <a:pt x="197172" y="4904463"/>
                    <a:pt x="191069" y="4926842"/>
                  </a:cubicBezTo>
                  <a:cubicBezTo>
                    <a:pt x="183499" y="4954600"/>
                    <a:pt x="170752" y="4980816"/>
                    <a:pt x="163774" y="5008729"/>
                  </a:cubicBezTo>
                  <a:cubicBezTo>
                    <a:pt x="159225" y="5026926"/>
                    <a:pt x="155516" y="5045354"/>
                    <a:pt x="150126" y="5063320"/>
                  </a:cubicBezTo>
                  <a:cubicBezTo>
                    <a:pt x="141858" y="5090878"/>
                    <a:pt x="122830" y="5145206"/>
                    <a:pt x="122830" y="5145206"/>
                  </a:cubicBezTo>
                  <a:cubicBezTo>
                    <a:pt x="118281" y="5172502"/>
                    <a:pt x="114132" y="5199867"/>
                    <a:pt x="109182" y="5227093"/>
                  </a:cubicBezTo>
                  <a:cubicBezTo>
                    <a:pt x="105033" y="5249916"/>
                    <a:pt x="95535" y="5272135"/>
                    <a:pt x="95535" y="5295332"/>
                  </a:cubicBezTo>
                  <a:cubicBezTo>
                    <a:pt x="95535" y="5386431"/>
                    <a:pt x="89830" y="5479268"/>
                    <a:pt x="109182" y="5568287"/>
                  </a:cubicBezTo>
                  <a:cubicBezTo>
                    <a:pt x="114014" y="5590514"/>
                    <a:pt x="145577" y="5595582"/>
                    <a:pt x="163774" y="5609230"/>
                  </a:cubicBezTo>
                  <a:cubicBezTo>
                    <a:pt x="226345" y="5703087"/>
                    <a:pt x="187243" y="5680743"/>
                    <a:pt x="259308" y="5704765"/>
                  </a:cubicBezTo>
                  <a:cubicBezTo>
                    <a:pt x="272956" y="5718413"/>
                    <a:pt x="287895" y="5730881"/>
                    <a:pt x="300251" y="5745708"/>
                  </a:cubicBezTo>
                  <a:cubicBezTo>
                    <a:pt x="310752" y="5758309"/>
                    <a:pt x="314946" y="5776150"/>
                    <a:pt x="327547" y="5786651"/>
                  </a:cubicBezTo>
                  <a:cubicBezTo>
                    <a:pt x="343176" y="5799675"/>
                    <a:pt x="363941" y="5804848"/>
                    <a:pt x="382138" y="5813947"/>
                  </a:cubicBezTo>
                  <a:cubicBezTo>
                    <a:pt x="391236" y="5832144"/>
                    <a:pt x="398966" y="5851092"/>
                    <a:pt x="409433" y="5868538"/>
                  </a:cubicBezTo>
                  <a:cubicBezTo>
                    <a:pt x="426311" y="5896668"/>
                    <a:pt x="464024" y="5950424"/>
                    <a:pt x="464024" y="5950424"/>
                  </a:cubicBezTo>
                  <a:cubicBezTo>
                    <a:pt x="468573" y="5973170"/>
                    <a:pt x="473858" y="5995782"/>
                    <a:pt x="477672" y="6018663"/>
                  </a:cubicBezTo>
                  <a:cubicBezTo>
                    <a:pt x="482960" y="6050393"/>
                    <a:pt x="484087" y="6082853"/>
                    <a:pt x="491320" y="6114197"/>
                  </a:cubicBezTo>
                  <a:cubicBezTo>
                    <a:pt x="497790" y="6142232"/>
                    <a:pt x="509517" y="6168788"/>
                    <a:pt x="518615" y="6196084"/>
                  </a:cubicBezTo>
                  <a:lnTo>
                    <a:pt x="532263" y="6237027"/>
                  </a:lnTo>
                  <a:lnTo>
                    <a:pt x="545911" y="6277971"/>
                  </a:lnTo>
                  <a:cubicBezTo>
                    <a:pt x="541362" y="6318914"/>
                    <a:pt x="545290" y="6361719"/>
                    <a:pt x="532263" y="6400800"/>
                  </a:cubicBezTo>
                  <a:cubicBezTo>
                    <a:pt x="517959" y="6443711"/>
                    <a:pt x="482192" y="6441757"/>
                    <a:pt x="450376" y="6455392"/>
                  </a:cubicBezTo>
                  <a:cubicBezTo>
                    <a:pt x="431676" y="6463406"/>
                    <a:pt x="414485" y="6474673"/>
                    <a:pt x="395785" y="6482687"/>
                  </a:cubicBezTo>
                  <a:cubicBezTo>
                    <a:pt x="382562" y="6488354"/>
                    <a:pt x="367709" y="6489901"/>
                    <a:pt x="354842" y="6496335"/>
                  </a:cubicBezTo>
                  <a:cubicBezTo>
                    <a:pt x="249016" y="6549248"/>
                    <a:pt x="375868" y="6502973"/>
                    <a:pt x="272956" y="6537278"/>
                  </a:cubicBezTo>
                  <a:cubicBezTo>
                    <a:pt x="268407" y="6550926"/>
                    <a:pt x="265742" y="6565354"/>
                    <a:pt x="259308" y="6578221"/>
                  </a:cubicBezTo>
                  <a:cubicBezTo>
                    <a:pt x="251972" y="6592892"/>
                    <a:pt x="232012" y="6619165"/>
                    <a:pt x="232012" y="6619165"/>
                  </a:cubicBezTo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002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6600"/>
                </a:solidFill>
              </a:endParaRPr>
            </a:p>
          </p:txBody>
        </p:sp>
        <p:pic>
          <p:nvPicPr>
            <p:cNvPr id="10" name="Picture 9" descr="http://www.danarionline.cz/download/1362057840/sni%C5%BEov%C3%A1n%C3%AD+dan%C3%A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1600" y="3140075"/>
              <a:ext cx="647700" cy="598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Šipka doprava 10"/>
            <p:cNvSpPr/>
            <p:nvPr/>
          </p:nvSpPr>
          <p:spPr>
            <a:xfrm>
              <a:off x="647700" y="6402388"/>
              <a:ext cx="11544300" cy="4762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</p:grpSp>
      <p:pic>
        <p:nvPicPr>
          <p:cNvPr id="12" name="Picture 9" descr="http://www.bezvaweb.cz/grafika/animace1/penize/penize2.gif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77800"/>
            <a:ext cx="5715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998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70C03-E857-4079-9206-C705CF344D51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39C96-6E5C-4356-8093-B4B7EC59DA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899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Faktory určující úroveň ekonomiky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Test - </a:t>
            </a:r>
            <a:r>
              <a:rPr lang="cs-CZ" dirty="0" smtClean="0"/>
              <a:t>učitel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8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63786" y="508000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9</a:t>
            </a:r>
            <a:r>
              <a:rPr lang="cs-CZ" b="1" dirty="0" smtClean="0"/>
              <a:t>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63587" y="1386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2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485268" y="5053508"/>
            <a:ext cx="747756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O jaká salda se v jednotlivých obdobích se jedná</a:t>
            </a:r>
            <a:endParaRPr 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3652683" y="2863379"/>
            <a:ext cx="1114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>
                <a:cs typeface="Arial" panose="020B0604020202020204" pitchFamily="34" charset="0"/>
              </a:rPr>
              <a:t>1 / 15</a:t>
            </a:r>
          </a:p>
        </p:txBody>
      </p:sp>
      <p:sp>
        <p:nvSpPr>
          <p:cNvPr id="6" name="Obdélník 5"/>
          <p:cNvSpPr/>
          <p:nvPr/>
        </p:nvSpPr>
        <p:spPr>
          <a:xfrm>
            <a:off x="3652683" y="3555276"/>
            <a:ext cx="11432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>
                <a:cs typeface="Arial" panose="020B0604020202020204" pitchFamily="34" charset="0"/>
              </a:rPr>
              <a:t>R / 14</a:t>
            </a:r>
          </a:p>
        </p:txBody>
      </p:sp>
      <p:sp>
        <p:nvSpPr>
          <p:cNvPr id="8" name="Obdélník 7"/>
          <p:cNvSpPr/>
          <p:nvPr/>
        </p:nvSpPr>
        <p:spPr>
          <a:xfrm>
            <a:off x="5957084" y="2863379"/>
            <a:ext cx="23600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>
                <a:solidFill>
                  <a:srgbClr val="003300"/>
                </a:solidFill>
                <a:cs typeface="Arial" panose="020B0604020202020204" pitchFamily="34" charset="0"/>
              </a:rPr>
              <a:t>15 505 mil. Kč</a:t>
            </a:r>
          </a:p>
        </p:txBody>
      </p:sp>
      <p:sp>
        <p:nvSpPr>
          <p:cNvPr id="9" name="Obdélník 8"/>
          <p:cNvSpPr/>
          <p:nvPr/>
        </p:nvSpPr>
        <p:spPr>
          <a:xfrm>
            <a:off x="5357561" y="3572062"/>
            <a:ext cx="29595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>
                <a:solidFill>
                  <a:srgbClr val="003300"/>
                </a:solidFill>
                <a:cs typeface="Arial" panose="020B0604020202020204" pitchFamily="34" charset="0"/>
              </a:rPr>
              <a:t>- 2 664 925 mil Kč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489177" y="1834806"/>
            <a:ext cx="14414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t"/>
            <a:r>
              <a:rPr lang="cs-CZ" sz="2800" b="1" dirty="0">
                <a:cs typeface="Arial" panose="020B0604020202020204" pitchFamily="34" charset="0"/>
              </a:rPr>
              <a:t>Období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5763570" y="1834806"/>
            <a:ext cx="2553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cs typeface="Arial" panose="020B0604020202020204" pitchFamily="34" charset="0"/>
              </a:rPr>
              <a:t>Saldo v mil. Kč</a:t>
            </a:r>
            <a:endParaRPr lang="cs-CZ" sz="28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8857136" y="2940323"/>
            <a:ext cx="107189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Přebytek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857136" y="3632220"/>
            <a:ext cx="1010213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Schodek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23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63786" y="508000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10.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63587" y="1386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793483" y="4573060"/>
            <a:ext cx="434606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Jak se nazývá tento proces?</a:t>
            </a:r>
            <a:endParaRPr 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892631" y="2724288"/>
            <a:ext cx="106628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b="1" dirty="0" smtClean="0"/>
              <a:t>Proces</a:t>
            </a:r>
            <a:r>
              <a:rPr lang="cs-CZ" sz="2800" b="1" dirty="0"/>
              <a:t>, jímž se zvyšuje schopnost národního hospodářství vyrábět statky a služby</a:t>
            </a:r>
            <a:r>
              <a:rPr lang="cs-CZ" sz="2800" b="1" dirty="0" smtClean="0"/>
              <a:t>.</a:t>
            </a:r>
            <a:endParaRPr lang="cs-CZ" sz="28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4994933" y="5525351"/>
            <a:ext cx="1943161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Hospodářský růst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87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20140" y="1211848"/>
            <a:ext cx="1043559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b="1" dirty="0">
                <a:cs typeface="Times New Roman" pitchFamily="18" charset="0"/>
              </a:rPr>
              <a:t>Brusel/Atény – Úsporná opatření, která česká vláda přijala v uplynulých měsících k nápravě rozpočtového schodku, jsou dostatečná. To samé platí i o Slovensku. Uvedla to dnes Evropská komise, která posuzovala opatření 12 zemí s nadměrnými deficity. Podle evropských regulí nesmí překročit deficit v poměru k  ……………….tři procenta, to teď ale nesplňuje většina členských zemí. Unie chce vůči rozpočtovým hříšníkům začít uplatňovat přísné sankce.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63786" y="508000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11.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5544487" y="14374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330693" y="5085794"/>
            <a:ext cx="121379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Doplň!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823460" y="3368734"/>
            <a:ext cx="627095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HDP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52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Hodnocení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491525"/>
              </p:ext>
            </p:extLst>
          </p:nvPr>
        </p:nvGraphicFramePr>
        <p:xfrm>
          <a:off x="1981200" y="1600200"/>
          <a:ext cx="8229600" cy="4449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Počet kreditů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procent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Počet bodů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0 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0 – 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1 kredit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10 – 19%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3 - 4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2 kredity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20 – 29%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5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3 kredity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30 – 39%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6 - 7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4 kredity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40 – 49%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8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5kreditů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50</a:t>
                      </a:r>
                      <a:r>
                        <a:rPr lang="cs-CZ" sz="1800" baseline="0" dirty="0" smtClean="0"/>
                        <a:t> – 59%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9 - 10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6 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60 – 69%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11 - 12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7 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70 – 79%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13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8 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80 – 89%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14 - 15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9 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90 – 99%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smtClean="0"/>
                        <a:t>16</a:t>
                      </a:r>
                      <a:endParaRPr lang="en-GB" sz="18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10 kreditů</a:t>
                      </a:r>
                      <a:endParaRPr lang="en-GB" sz="1800" b="1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100%</a:t>
                      </a:r>
                      <a:endParaRPr lang="en-GB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17</a:t>
                      </a:r>
                      <a:endParaRPr lang="en-GB" sz="1800" dirty="0"/>
                    </a:p>
                  </a:txBody>
                  <a:tcPr marT="45717" marB="4571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20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39800" y="520700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1.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1313620" y="1308438"/>
            <a:ext cx="101417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b="1" i="0" dirty="0" smtClean="0">
                <a:solidFill>
                  <a:srgbClr val="000000"/>
                </a:solidFill>
                <a:effectLst/>
                <a:latin typeface="+mj-lt"/>
              </a:rPr>
              <a:t>Tuzemská ekonomika přidala koncem loňského roku o 1,5 procenta namísto dříve odhadovaného 1,3 procenta. Za celý rok se výsledek nezměnil - hospodářství si polepšilo o dvě procenta. </a:t>
            </a:r>
            <a:endParaRPr lang="cs-CZ" sz="2800" b="1" i="0" dirty="0"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224049" y="1513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3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98195" y="4076700"/>
            <a:ext cx="9693551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Jaký faktor úrovně ekonomiky použijete pro ekonomický růst?</a:t>
            </a:r>
          </a:p>
          <a:p>
            <a:pPr algn="ctr"/>
            <a:r>
              <a:rPr lang="cs-CZ" sz="2800" dirty="0" smtClean="0"/>
              <a:t>Charakterizuj ho! 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286000" y="5476309"/>
            <a:ext cx="627095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HDP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211830" y="5245477"/>
            <a:ext cx="853821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altLang="cs-CZ" sz="2400" dirty="0"/>
              <a:t>„Udává, kolik statků a služeb ekonomika státu vyprodukovala za 1 rok (vyjádřený v penězích) na území státu“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84288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39800" y="520700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2</a:t>
            </a:r>
            <a:r>
              <a:rPr lang="cs-CZ" b="1" dirty="0" smtClean="0"/>
              <a:t>.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1313620" y="1308438"/>
            <a:ext cx="101417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b="1" dirty="0"/>
              <a:t>Nesmíme zaměňovat hospodářský cyklus se schopnostmi vlády. Po každé ekonomické krizi musí přijít růst. Tato situace spadla současné vládě do klína a určitému úspěchu se snad ani nedá ubránit, míní majitel a šéf řetězce Okay Elektro Jindřich Životský</a:t>
            </a:r>
            <a:r>
              <a:rPr lang="cs-CZ" sz="2800" b="1" dirty="0" smtClean="0"/>
              <a:t>. 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224049" y="1513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4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20435" y="4081335"/>
            <a:ext cx="860722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Nazvi fáze hospodářského cyklu pro krizi a pro vzestup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451014" y="5130683"/>
            <a:ext cx="5866991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Expanze (konjunktura), krize (recese), vrchol, dno (sedlo)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773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39800" y="520700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3.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224049" y="1513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570663" y="4043235"/>
            <a:ext cx="562769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Jak se nazývá tento všeobecný růst?</a:t>
            </a:r>
            <a:endParaRPr lang="cs-CZ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45159" y="1499047"/>
            <a:ext cx="10757780" cy="138499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cs-CZ" sz="2800" b="1" dirty="0">
                <a:ln w="18415" cmpd="sng">
                  <a:noFill/>
                  <a:prstDash val="solid"/>
                </a:ln>
                <a:solidFill>
                  <a:schemeClr val="tx1"/>
                </a:solidFill>
                <a:cs typeface="Arial" panose="020B0604020202020204" pitchFamily="34" charset="0"/>
              </a:rPr>
              <a:t>Jde o všeobecný růst cen, tedy  cenové hladiny, tj. průměrné úrovni cen určitého souboru statků v běžném období ve srovnání s úrovní cen základního období.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800695" y="5356316"/>
            <a:ext cx="84670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Inflace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429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39800" y="520700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4</a:t>
            </a:r>
            <a:r>
              <a:rPr lang="cs-CZ" b="1" dirty="0" smtClean="0"/>
              <a:t>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63587" y="1386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621748" y="4144835"/>
            <a:ext cx="720460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O jaký všeobecný růst cenové hladiny zde jde?</a:t>
            </a:r>
            <a:endParaRPr lang="cs-CZ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45159" y="1499047"/>
            <a:ext cx="10757780" cy="1815882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cs-CZ" sz="2800" b="1" dirty="0"/>
              <a:t>V projevu k poslancům horní komory ruského parlamentu však upozornil, že inflace letos v Rusku dosáhne výše 11,5 procenta. Od počátku roku zatím ceny v Rusku podle ministra vzrostly o 10,4 procenta, což je nejvyšší nárůst od krizového </a:t>
            </a:r>
            <a:r>
              <a:rPr lang="cs-CZ" sz="2800" b="1" dirty="0" smtClean="0"/>
              <a:t>roku</a:t>
            </a:r>
            <a:endParaRPr lang="cs-CZ" sz="28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5455055" y="5313295"/>
            <a:ext cx="1537985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Pádivá inflace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206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39800" y="520700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5.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63587" y="1386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145177" y="5579935"/>
            <a:ext cx="415774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Co vyvolává tyto důsledky</a:t>
            </a:r>
            <a:endParaRPr lang="cs-CZ" sz="2800" dirty="0"/>
          </a:p>
        </p:txBody>
      </p:sp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6689470"/>
              </p:ext>
            </p:extLst>
          </p:nvPr>
        </p:nvGraphicFramePr>
        <p:xfrm>
          <a:off x="1948787" y="698437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9166860" y="5656879"/>
            <a:ext cx="84670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Inflace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7639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39800" y="520700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6</a:t>
            </a:r>
            <a:r>
              <a:rPr lang="cs-CZ" b="1" dirty="0" smtClean="0"/>
              <a:t>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63587" y="1386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326460" y="4550663"/>
            <a:ext cx="579517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O jaký typ nezaměstnanosti zde jde?</a:t>
            </a:r>
            <a:endParaRPr lang="cs-CZ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45158" y="2072484"/>
            <a:ext cx="10757780" cy="1815882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cs-CZ" sz="2800" b="1" dirty="0" smtClean="0"/>
              <a:t>Španělský </a:t>
            </a:r>
            <a:r>
              <a:rPr lang="cs-CZ" sz="2800" b="1" dirty="0"/>
              <a:t>statistický úřad oznámil, že v zemi je teď zhruba 5,7 milionu nezaměstnaných. Firmy totiž pokračují v propouštění, k němuž je vedou obavy z prohloubení hospodářské recese a krize důvěry mezi spotřebiteli. V jejím důsledku klesá poptávka</a:t>
            </a:r>
            <a:r>
              <a:rPr lang="cs-CZ" sz="2800" b="1" dirty="0" smtClean="0"/>
              <a:t>. </a:t>
            </a:r>
            <a:endParaRPr lang="cs-CZ" sz="28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890926" y="5551514"/>
            <a:ext cx="2666243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Cyklická nezaměstnanost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522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63786" y="508000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7</a:t>
            </a:r>
            <a:r>
              <a:rPr lang="cs-CZ" b="1" dirty="0" smtClean="0"/>
              <a:t>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63587" y="1386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256330" y="4628155"/>
            <a:ext cx="393543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K čemu vede tato ztráta?</a:t>
            </a:r>
            <a:endParaRPr lang="cs-CZ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45158" y="2847400"/>
            <a:ext cx="10757780" cy="95410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cs-CZ" altLang="cs-CZ" sz="2800" b="1" dirty="0" smtClean="0">
                <a:latin typeface="Arial" panose="020B0604020202020204" pitchFamily="34" charset="0"/>
              </a:rPr>
              <a:t>„Ztrátu </a:t>
            </a:r>
            <a:r>
              <a:rPr lang="cs-CZ" altLang="cs-CZ" sz="2800" b="1" dirty="0">
                <a:latin typeface="Arial" panose="020B0604020202020204" pitchFamily="34" charset="0"/>
              </a:rPr>
              <a:t>statků a služeb, které by mohly být nezaměstnanými vyrobeny.“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197164" y="5586909"/>
            <a:ext cx="205376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K nezaměstnanosti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4109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63786" y="508000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8.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063587" y="1386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793483" y="4573060"/>
            <a:ext cx="484267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smtClean="0"/>
              <a:t>Nazvi toto peněžní vyjádření!</a:t>
            </a:r>
            <a:endParaRPr 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883403" y="1763394"/>
            <a:ext cx="1066283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dirty="0" smtClean="0"/>
              <a:t>Peněžní</a:t>
            </a:r>
            <a:r>
              <a:rPr lang="cs-CZ" sz="2800" dirty="0"/>
              <a:t> vyjádření ekonomických transakcí mezi určitou zemí a jejími zahraničními partnery za určité období (běžně za účetní rok). </a:t>
            </a:r>
            <a:r>
              <a:rPr lang="cs-CZ" sz="2800" dirty="0" smtClean="0"/>
              <a:t>Zahrnuje</a:t>
            </a:r>
            <a:r>
              <a:rPr lang="cs-CZ" sz="2800" dirty="0"/>
              <a:t> export a import služeb a zboží, příchozí i odchozí zahraniční investice, dary a přesuny finančních prostředků.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36437" y="5562944"/>
            <a:ext cx="1756763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Platební bilance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07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Vlastní 1">
      <a:majorFont>
        <a:latin typeface="Calibri"/>
        <a:ea typeface=""/>
        <a:cs typeface=""/>
      </a:majorFont>
      <a:minorFont>
        <a:latin typeface="Cambria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558</Words>
  <Application>Microsoft Office PowerPoint</Application>
  <PresentationFormat>Širokoúhlá obrazovka</PresentationFormat>
  <Paragraphs>104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</vt:lpstr>
      <vt:lpstr>Times New Roman</vt:lpstr>
      <vt:lpstr>Motiv Office</vt:lpstr>
      <vt:lpstr>Faktory určující úroveň ekonomiky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Hodnocení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Faktory určující úroveň ekonomiky</dc:title>
  <dc:creator>Zdeněk Maňák</dc:creator>
  <cp:lastModifiedBy>Zdeněk Maňák</cp:lastModifiedBy>
  <cp:revision>12</cp:revision>
  <dcterms:created xsi:type="dcterms:W3CDTF">2015-05-04T11:43:00Z</dcterms:created>
  <dcterms:modified xsi:type="dcterms:W3CDTF">2015-05-05T05:44:15Z</dcterms:modified>
</cp:coreProperties>
</file>