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63" d="100"/>
          <a:sy n="63" d="100"/>
        </p:scale>
        <p:origin x="66"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4F26679D-8810-475D-9B94-BB6A78505213}" type="datetimeFigureOut">
              <a:rPr lang="cs-CZ" smtClean="0"/>
              <a:t>2.3.2015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0EA4DB2-C513-43AB-AAC1-0F1A5E600D5A}" type="slidenum">
              <a:rPr lang="cs-CZ" smtClean="0"/>
              <a:t>‹#›</a:t>
            </a:fld>
            <a:endParaRPr lang="cs-CZ"/>
          </a:p>
        </p:txBody>
      </p:sp>
    </p:spTree>
    <p:extLst>
      <p:ext uri="{BB962C8B-B14F-4D97-AF65-F5344CB8AC3E}">
        <p14:creationId xmlns:p14="http://schemas.microsoft.com/office/powerpoint/2010/main" val="291183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F26679D-8810-475D-9B94-BB6A78505213}" type="datetimeFigureOut">
              <a:rPr lang="cs-CZ" smtClean="0"/>
              <a:t>2.3.2015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0EA4DB2-C513-43AB-AAC1-0F1A5E600D5A}" type="slidenum">
              <a:rPr lang="cs-CZ" smtClean="0"/>
              <a:t>‹#›</a:t>
            </a:fld>
            <a:endParaRPr lang="cs-CZ"/>
          </a:p>
        </p:txBody>
      </p:sp>
    </p:spTree>
    <p:extLst>
      <p:ext uri="{BB962C8B-B14F-4D97-AF65-F5344CB8AC3E}">
        <p14:creationId xmlns:p14="http://schemas.microsoft.com/office/powerpoint/2010/main" val="2456188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F26679D-8810-475D-9B94-BB6A78505213}" type="datetimeFigureOut">
              <a:rPr lang="cs-CZ" smtClean="0"/>
              <a:t>2.3.2015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0EA4DB2-C513-43AB-AAC1-0F1A5E600D5A}" type="slidenum">
              <a:rPr lang="cs-CZ" smtClean="0"/>
              <a:t>‹#›</a:t>
            </a:fld>
            <a:endParaRPr lang="cs-CZ"/>
          </a:p>
        </p:txBody>
      </p:sp>
    </p:spTree>
    <p:extLst>
      <p:ext uri="{BB962C8B-B14F-4D97-AF65-F5344CB8AC3E}">
        <p14:creationId xmlns:p14="http://schemas.microsoft.com/office/powerpoint/2010/main" val="764180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F26679D-8810-475D-9B94-BB6A78505213}" type="datetimeFigureOut">
              <a:rPr lang="cs-CZ" smtClean="0"/>
              <a:t>2.3.2015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0EA4DB2-C513-43AB-AAC1-0F1A5E600D5A}" type="slidenum">
              <a:rPr lang="cs-CZ" smtClean="0"/>
              <a:t>‹#›</a:t>
            </a:fld>
            <a:endParaRPr lang="cs-CZ"/>
          </a:p>
        </p:txBody>
      </p:sp>
    </p:spTree>
    <p:extLst>
      <p:ext uri="{BB962C8B-B14F-4D97-AF65-F5344CB8AC3E}">
        <p14:creationId xmlns:p14="http://schemas.microsoft.com/office/powerpoint/2010/main" val="1166789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F26679D-8810-475D-9B94-BB6A78505213}" type="datetimeFigureOut">
              <a:rPr lang="cs-CZ" smtClean="0"/>
              <a:t>2.3.2015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0EA4DB2-C513-43AB-AAC1-0F1A5E600D5A}" type="slidenum">
              <a:rPr lang="cs-CZ" smtClean="0"/>
              <a:t>‹#›</a:t>
            </a:fld>
            <a:endParaRPr lang="cs-CZ"/>
          </a:p>
        </p:txBody>
      </p:sp>
    </p:spTree>
    <p:extLst>
      <p:ext uri="{BB962C8B-B14F-4D97-AF65-F5344CB8AC3E}">
        <p14:creationId xmlns:p14="http://schemas.microsoft.com/office/powerpoint/2010/main" val="101521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F26679D-8810-475D-9B94-BB6A78505213}" type="datetimeFigureOut">
              <a:rPr lang="cs-CZ" smtClean="0"/>
              <a:t>2.3.2015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0EA4DB2-C513-43AB-AAC1-0F1A5E600D5A}" type="slidenum">
              <a:rPr lang="cs-CZ" smtClean="0"/>
              <a:t>‹#›</a:t>
            </a:fld>
            <a:endParaRPr lang="cs-CZ"/>
          </a:p>
        </p:txBody>
      </p:sp>
    </p:spTree>
    <p:extLst>
      <p:ext uri="{BB962C8B-B14F-4D97-AF65-F5344CB8AC3E}">
        <p14:creationId xmlns:p14="http://schemas.microsoft.com/office/powerpoint/2010/main" val="1908727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F26679D-8810-475D-9B94-BB6A78505213}" type="datetimeFigureOut">
              <a:rPr lang="cs-CZ" smtClean="0"/>
              <a:t>2.3.2015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0EA4DB2-C513-43AB-AAC1-0F1A5E600D5A}" type="slidenum">
              <a:rPr lang="cs-CZ" smtClean="0"/>
              <a:t>‹#›</a:t>
            </a:fld>
            <a:endParaRPr lang="cs-CZ"/>
          </a:p>
        </p:txBody>
      </p:sp>
    </p:spTree>
    <p:extLst>
      <p:ext uri="{BB962C8B-B14F-4D97-AF65-F5344CB8AC3E}">
        <p14:creationId xmlns:p14="http://schemas.microsoft.com/office/powerpoint/2010/main" val="484649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F26679D-8810-475D-9B94-BB6A78505213}" type="datetimeFigureOut">
              <a:rPr lang="cs-CZ" smtClean="0"/>
              <a:t>2.3.2015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0EA4DB2-C513-43AB-AAC1-0F1A5E600D5A}" type="slidenum">
              <a:rPr lang="cs-CZ" smtClean="0"/>
              <a:t>‹#›</a:t>
            </a:fld>
            <a:endParaRPr lang="cs-CZ"/>
          </a:p>
        </p:txBody>
      </p:sp>
    </p:spTree>
    <p:extLst>
      <p:ext uri="{BB962C8B-B14F-4D97-AF65-F5344CB8AC3E}">
        <p14:creationId xmlns:p14="http://schemas.microsoft.com/office/powerpoint/2010/main" val="4101578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F26679D-8810-475D-9B94-BB6A78505213}" type="datetimeFigureOut">
              <a:rPr lang="cs-CZ" smtClean="0"/>
              <a:t>2.3.2015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0EA4DB2-C513-43AB-AAC1-0F1A5E600D5A}" type="slidenum">
              <a:rPr lang="cs-CZ" smtClean="0"/>
              <a:t>‹#›</a:t>
            </a:fld>
            <a:endParaRPr lang="cs-CZ"/>
          </a:p>
        </p:txBody>
      </p:sp>
    </p:spTree>
    <p:extLst>
      <p:ext uri="{BB962C8B-B14F-4D97-AF65-F5344CB8AC3E}">
        <p14:creationId xmlns:p14="http://schemas.microsoft.com/office/powerpoint/2010/main" val="401335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F26679D-8810-475D-9B94-BB6A78505213}" type="datetimeFigureOut">
              <a:rPr lang="cs-CZ" smtClean="0"/>
              <a:t>2.3.2015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0EA4DB2-C513-43AB-AAC1-0F1A5E600D5A}" type="slidenum">
              <a:rPr lang="cs-CZ" smtClean="0"/>
              <a:t>‹#›</a:t>
            </a:fld>
            <a:endParaRPr lang="cs-CZ"/>
          </a:p>
        </p:txBody>
      </p:sp>
    </p:spTree>
    <p:extLst>
      <p:ext uri="{BB962C8B-B14F-4D97-AF65-F5344CB8AC3E}">
        <p14:creationId xmlns:p14="http://schemas.microsoft.com/office/powerpoint/2010/main" val="256681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F26679D-8810-475D-9B94-BB6A78505213}" type="datetimeFigureOut">
              <a:rPr lang="cs-CZ" smtClean="0"/>
              <a:t>2.3.2015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0EA4DB2-C513-43AB-AAC1-0F1A5E600D5A}" type="slidenum">
              <a:rPr lang="cs-CZ" smtClean="0"/>
              <a:t>‹#›</a:t>
            </a:fld>
            <a:endParaRPr lang="cs-CZ"/>
          </a:p>
        </p:txBody>
      </p:sp>
    </p:spTree>
    <p:extLst>
      <p:ext uri="{BB962C8B-B14F-4D97-AF65-F5344CB8AC3E}">
        <p14:creationId xmlns:p14="http://schemas.microsoft.com/office/powerpoint/2010/main" val="2422504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26679D-8810-475D-9B94-BB6A78505213}" type="datetimeFigureOut">
              <a:rPr lang="cs-CZ" smtClean="0"/>
              <a:t>2.3.2015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EA4DB2-C513-43AB-AAC1-0F1A5E600D5A}" type="slidenum">
              <a:rPr lang="cs-CZ" smtClean="0"/>
              <a:t>‹#›</a:t>
            </a:fld>
            <a:endParaRPr lang="cs-CZ"/>
          </a:p>
        </p:txBody>
      </p:sp>
    </p:spTree>
    <p:extLst>
      <p:ext uri="{BB962C8B-B14F-4D97-AF65-F5344CB8AC3E}">
        <p14:creationId xmlns:p14="http://schemas.microsoft.com/office/powerpoint/2010/main" val="1755501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solidFill>
                  <a:schemeClr val="bg1"/>
                </a:solidFill>
              </a:rPr>
              <a:t>ZEO, ZES</a:t>
            </a:r>
            <a:endParaRPr lang="cs-CZ" dirty="0">
              <a:solidFill>
                <a:schemeClr val="bg1"/>
              </a:solidFill>
            </a:endParaRPr>
          </a:p>
        </p:txBody>
      </p:sp>
      <p:sp>
        <p:nvSpPr>
          <p:cNvPr id="3" name="Podnadpis 2"/>
          <p:cNvSpPr>
            <a:spLocks noGrp="1"/>
          </p:cNvSpPr>
          <p:nvPr>
            <p:ph type="subTitle" idx="1"/>
          </p:nvPr>
        </p:nvSpPr>
        <p:spPr>
          <a:xfrm>
            <a:off x="3781586" y="3881008"/>
            <a:ext cx="4628827" cy="505013"/>
          </a:xfrm>
        </p:spPr>
        <p:txBody>
          <a:bodyPr>
            <a:normAutofit/>
          </a:bodyPr>
          <a:lstStyle/>
          <a:p>
            <a:r>
              <a:rPr lang="cs-CZ" sz="2800" dirty="0" smtClean="0">
                <a:solidFill>
                  <a:schemeClr val="bg1"/>
                </a:solidFill>
              </a:rPr>
              <a:t>Pojmový test - výsledky</a:t>
            </a:r>
            <a:endParaRPr lang="cs-CZ" sz="2800" dirty="0">
              <a:solidFill>
                <a:schemeClr val="bg1"/>
              </a:solidFill>
            </a:endParaRPr>
          </a:p>
        </p:txBody>
      </p:sp>
    </p:spTree>
    <p:extLst>
      <p:ext uri="{BB962C8B-B14F-4D97-AF65-F5344CB8AC3E}">
        <p14:creationId xmlns:p14="http://schemas.microsoft.com/office/powerpoint/2010/main" val="21841490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94322" y="442616"/>
            <a:ext cx="3950776" cy="1325563"/>
          </a:xfrm>
        </p:spPr>
        <p:txBody>
          <a:bodyPr>
            <a:normAutofit/>
          </a:bodyPr>
          <a:lstStyle/>
          <a:p>
            <a:pPr algn="ctr"/>
            <a:r>
              <a:rPr lang="cs-CZ" sz="3200" dirty="0" smtClean="0">
                <a:solidFill>
                  <a:schemeClr val="bg1"/>
                </a:solidFill>
              </a:rPr>
              <a:t>VÝROBNÍ FAKTORY</a:t>
            </a:r>
            <a:endParaRPr lang="cs-CZ" sz="3200" dirty="0">
              <a:solidFill>
                <a:schemeClr val="bg1"/>
              </a:solidFill>
            </a:endParaRPr>
          </a:p>
        </p:txBody>
      </p:sp>
      <p:sp>
        <p:nvSpPr>
          <p:cNvPr id="3" name="TextovéPole 2"/>
          <p:cNvSpPr txBox="1"/>
          <p:nvPr/>
        </p:nvSpPr>
        <p:spPr>
          <a:xfrm>
            <a:off x="1875296" y="2532830"/>
            <a:ext cx="9779430" cy="3416320"/>
          </a:xfrm>
          <a:prstGeom prst="rect">
            <a:avLst/>
          </a:prstGeom>
          <a:noFill/>
        </p:spPr>
        <p:txBody>
          <a:bodyPr wrap="square" rtlCol="0">
            <a:spAutoFit/>
          </a:bodyPr>
          <a:lstStyle/>
          <a:p>
            <a:r>
              <a:rPr lang="cs-CZ" sz="2400" b="1" u="sng" dirty="0">
                <a:solidFill>
                  <a:schemeClr val="bg1"/>
                </a:solidFill>
              </a:rPr>
              <a:t>Práce</a:t>
            </a:r>
            <a:r>
              <a:rPr lang="cs-CZ" sz="2400" b="1" dirty="0">
                <a:solidFill>
                  <a:schemeClr val="bg1"/>
                </a:solidFill>
              </a:rPr>
              <a:t> - </a:t>
            </a:r>
            <a:r>
              <a:rPr lang="cs-CZ" sz="2400" b="1" dirty="0" smtClean="0">
                <a:solidFill>
                  <a:schemeClr val="bg1"/>
                </a:solidFill>
              </a:rPr>
              <a:t> </a:t>
            </a:r>
            <a:r>
              <a:rPr lang="cs-CZ" sz="2400" dirty="0">
                <a:solidFill>
                  <a:schemeClr val="bg1"/>
                </a:solidFill>
              </a:rPr>
              <a:t>21.291 zaměstnanci je mladoboleslavská automobilka jedním z největších zaměstnavatelů v České republice</a:t>
            </a:r>
          </a:p>
          <a:p>
            <a:r>
              <a:rPr lang="cs-CZ" sz="2400" b="1" u="sng" dirty="0">
                <a:solidFill>
                  <a:schemeClr val="bg1"/>
                </a:solidFill>
              </a:rPr>
              <a:t>Přírodní zdroje </a:t>
            </a:r>
            <a:r>
              <a:rPr lang="cs-CZ" sz="2400" b="1" dirty="0" smtClean="0">
                <a:solidFill>
                  <a:schemeClr val="bg1"/>
                </a:solidFill>
              </a:rPr>
              <a:t>- </a:t>
            </a:r>
            <a:r>
              <a:rPr lang="cs-CZ" sz="2400" dirty="0">
                <a:solidFill>
                  <a:schemeClr val="bg1"/>
                </a:solidFill>
              </a:rPr>
              <a:t>nevyjádřeno</a:t>
            </a:r>
          </a:p>
          <a:p>
            <a:pPr algn="just"/>
            <a:r>
              <a:rPr lang="cs-CZ" sz="2400" b="1" u="sng" dirty="0">
                <a:solidFill>
                  <a:schemeClr val="bg1"/>
                </a:solidFill>
              </a:rPr>
              <a:t>Kapitál </a:t>
            </a:r>
            <a:r>
              <a:rPr lang="cs-CZ" sz="2400" dirty="0">
                <a:solidFill>
                  <a:schemeClr val="bg1"/>
                </a:solidFill>
              </a:rPr>
              <a:t> </a:t>
            </a:r>
            <a:r>
              <a:rPr lang="cs-CZ" sz="2400" dirty="0" smtClean="0">
                <a:solidFill>
                  <a:schemeClr val="bg1"/>
                </a:solidFill>
              </a:rPr>
              <a:t>- 80</a:t>
            </a:r>
            <a:r>
              <a:rPr lang="cs-CZ" sz="2400" dirty="0">
                <a:solidFill>
                  <a:schemeClr val="bg1"/>
                </a:solidFill>
              </a:rPr>
              <a:t>% naší produkce nachází odbyt v 73 zemích světa. Automobilka se 10 % podílí na exportu České republiky a je nedílnou součástí jejího hospodářství</a:t>
            </a:r>
          </a:p>
          <a:p>
            <a:pPr algn="just"/>
            <a:r>
              <a:rPr lang="cs-CZ" sz="2400" b="1" u="sng" dirty="0">
                <a:solidFill>
                  <a:schemeClr val="bg1"/>
                </a:solidFill>
              </a:rPr>
              <a:t>Podnikatelství </a:t>
            </a:r>
            <a:r>
              <a:rPr lang="cs-CZ" sz="2400" b="1" dirty="0">
                <a:solidFill>
                  <a:schemeClr val="bg1"/>
                </a:solidFill>
              </a:rPr>
              <a:t>- </a:t>
            </a:r>
            <a:r>
              <a:rPr lang="cs-CZ" sz="2400" dirty="0">
                <a:solidFill>
                  <a:schemeClr val="bg1"/>
                </a:solidFill>
              </a:rPr>
              <a:t>Škoda Auto vyrábí osobní automobily ve třech modelových řadách: Superb, Octavia a Fabia, které jsou na světovém automobilovém trhu vážnými konkurenty ve své třídě.</a:t>
            </a:r>
          </a:p>
        </p:txBody>
      </p:sp>
      <p:sp>
        <p:nvSpPr>
          <p:cNvPr id="4" name="Obdélník 3"/>
          <p:cNvSpPr/>
          <p:nvPr/>
        </p:nvSpPr>
        <p:spPr>
          <a:xfrm>
            <a:off x="2038672" y="1765206"/>
            <a:ext cx="8462075" cy="461665"/>
          </a:xfrm>
          <a:prstGeom prst="rect">
            <a:avLst/>
          </a:prstGeom>
        </p:spPr>
        <p:style>
          <a:lnRef idx="1">
            <a:schemeClr val="dk1"/>
          </a:lnRef>
          <a:fillRef idx="2">
            <a:schemeClr val="dk1"/>
          </a:fillRef>
          <a:effectRef idx="1">
            <a:schemeClr val="dk1"/>
          </a:effectRef>
          <a:fontRef idx="minor">
            <a:schemeClr val="dk1"/>
          </a:fontRef>
        </p:style>
        <p:txBody>
          <a:bodyPr wrap="square" lIns="91440" tIns="45720" rIns="91440" bIns="45720">
            <a:spAutoFit/>
          </a:bodyPr>
          <a:lstStyle/>
          <a:p>
            <a:pPr algn="ctr"/>
            <a:r>
              <a:rPr lang="cs-CZ" sz="2400" b="1" dirty="0" smtClean="0">
                <a:solidFill>
                  <a:schemeClr val="bg1"/>
                </a:solidFill>
              </a:rPr>
              <a:t>Slouží pro výrobu statků</a:t>
            </a:r>
          </a:p>
        </p:txBody>
      </p:sp>
    </p:spTree>
    <p:extLst>
      <p:ext uri="{BB962C8B-B14F-4D97-AF65-F5344CB8AC3E}">
        <p14:creationId xmlns:p14="http://schemas.microsoft.com/office/powerpoint/2010/main" val="6545630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976966" y="628596"/>
            <a:ext cx="6353014" cy="1325563"/>
          </a:xfrm>
        </p:spPr>
        <p:txBody>
          <a:bodyPr>
            <a:normAutofit/>
          </a:bodyPr>
          <a:lstStyle/>
          <a:p>
            <a:pPr algn="ctr"/>
            <a:r>
              <a:rPr lang="cs-CZ" sz="3200" dirty="0" smtClean="0">
                <a:solidFill>
                  <a:schemeClr val="bg1"/>
                </a:solidFill>
              </a:rPr>
              <a:t>MONETARISMUS</a:t>
            </a:r>
            <a:endParaRPr lang="cs-CZ" sz="3200" dirty="0">
              <a:solidFill>
                <a:schemeClr val="bg1"/>
              </a:solidFill>
            </a:endParaRPr>
          </a:p>
        </p:txBody>
      </p:sp>
      <p:sp>
        <p:nvSpPr>
          <p:cNvPr id="4" name="Obdélník 3"/>
          <p:cNvSpPr/>
          <p:nvPr/>
        </p:nvSpPr>
        <p:spPr>
          <a:xfrm>
            <a:off x="550836" y="2618867"/>
            <a:ext cx="11205274" cy="3046988"/>
          </a:xfrm>
          <a:prstGeom prst="rect">
            <a:avLst/>
          </a:prstGeom>
        </p:spPr>
        <p:style>
          <a:lnRef idx="1">
            <a:schemeClr val="dk1"/>
          </a:lnRef>
          <a:fillRef idx="2">
            <a:schemeClr val="dk1"/>
          </a:fillRef>
          <a:effectRef idx="1">
            <a:schemeClr val="dk1"/>
          </a:effectRef>
          <a:fontRef idx="minor">
            <a:schemeClr val="dk1"/>
          </a:fontRef>
        </p:style>
        <p:txBody>
          <a:bodyPr wrap="square" lIns="91440" tIns="45720" rIns="91440" bIns="45720">
            <a:spAutoFit/>
          </a:bodyPr>
          <a:lstStyle/>
          <a:p>
            <a:pPr algn="just"/>
            <a:r>
              <a:rPr lang="cs-CZ" sz="2400" b="1" dirty="0" smtClean="0">
                <a:solidFill>
                  <a:schemeClr val="bg1"/>
                </a:solidFill>
              </a:rPr>
              <a:t> </a:t>
            </a:r>
            <a:r>
              <a:rPr lang="cs-CZ" sz="2400" b="1" dirty="0">
                <a:solidFill>
                  <a:schemeClr val="bg1"/>
                </a:solidFill>
              </a:rPr>
              <a:t>Vychází z tvrzení: poptávka po penězích je stabilní. Na rozdíl od keynesiánců tvrdí, že úspory rostou stejně rychle jako důchody. Státní zásahy do ekonomiky spíše komplikují regulaci ekonomiky, proto doporučují důsledný liberalismus. Dnes je to hlavní ekonomický proud vyspělých zemí.</a:t>
            </a:r>
          </a:p>
          <a:p>
            <a:pPr algn="just"/>
            <a:r>
              <a:rPr lang="cs-CZ" sz="2400" b="1" dirty="0">
                <a:solidFill>
                  <a:schemeClr val="bg1"/>
                </a:solidFill>
              </a:rPr>
              <a:t>Může se pochlubit řadou významných úspěchů, kritikové však poukazují na to, že zatím neumí udržet stabilní ceny, plnou zaměstnanost, odstraňovat chudobu, snižovat zadlužení rozvojových zemí a hlavně řešit dopady negativních externalit na životní prostředí.</a:t>
            </a:r>
          </a:p>
        </p:txBody>
      </p:sp>
    </p:spTree>
    <p:extLst>
      <p:ext uri="{BB962C8B-B14F-4D97-AF65-F5344CB8AC3E}">
        <p14:creationId xmlns:p14="http://schemas.microsoft.com/office/powerpoint/2010/main" val="15531893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1906291" y="1632218"/>
            <a:ext cx="9236990" cy="3539430"/>
          </a:xfrm>
          <a:prstGeom prst="rect">
            <a:avLst/>
          </a:prstGeom>
          <a:noFill/>
        </p:spPr>
        <p:txBody>
          <a:bodyPr wrap="square" rtlCol="0">
            <a:spAutoFit/>
          </a:bodyPr>
          <a:lstStyle/>
          <a:p>
            <a:r>
              <a:rPr lang="cs-CZ" sz="2800" b="1" u="sng" dirty="0">
                <a:solidFill>
                  <a:schemeClr val="bg1"/>
                </a:solidFill>
              </a:rPr>
              <a:t>Co a kolik se bude vyrábět?</a:t>
            </a:r>
            <a:endParaRPr lang="cs-CZ" sz="2800" u="sng" dirty="0">
              <a:solidFill>
                <a:schemeClr val="bg1"/>
              </a:solidFill>
            </a:endParaRPr>
          </a:p>
          <a:p>
            <a:r>
              <a:rPr lang="cs-CZ" sz="2800" dirty="0">
                <a:solidFill>
                  <a:schemeClr val="bg1"/>
                </a:solidFill>
              </a:rPr>
              <a:t>Rozhoduje </a:t>
            </a:r>
            <a:r>
              <a:rPr lang="cs-CZ" sz="2800" dirty="0" smtClean="0">
                <a:solidFill>
                  <a:schemeClr val="bg1"/>
                </a:solidFill>
              </a:rPr>
              <a:t>poptávka po penězích </a:t>
            </a:r>
            <a:r>
              <a:rPr lang="cs-CZ" sz="2800" dirty="0">
                <a:solidFill>
                  <a:schemeClr val="bg1"/>
                </a:solidFill>
              </a:rPr>
              <a:t>bez státních zásahů</a:t>
            </a:r>
          </a:p>
          <a:p>
            <a:endParaRPr lang="cs-CZ" sz="2800" b="1" dirty="0" smtClean="0">
              <a:solidFill>
                <a:schemeClr val="bg1"/>
              </a:solidFill>
            </a:endParaRPr>
          </a:p>
          <a:p>
            <a:r>
              <a:rPr lang="cs-CZ" sz="2800" b="1" u="sng" dirty="0" smtClean="0">
                <a:solidFill>
                  <a:schemeClr val="bg1"/>
                </a:solidFill>
              </a:rPr>
              <a:t>Jak </a:t>
            </a:r>
            <a:r>
              <a:rPr lang="cs-CZ" sz="2800" b="1" u="sng" dirty="0">
                <a:solidFill>
                  <a:schemeClr val="bg1"/>
                </a:solidFill>
              </a:rPr>
              <a:t>a s jakým rozdělením zdrojů se bude vyrábět?</a:t>
            </a:r>
          </a:p>
          <a:p>
            <a:r>
              <a:rPr lang="cs-CZ" sz="2800" dirty="0">
                <a:solidFill>
                  <a:schemeClr val="bg1"/>
                </a:solidFill>
              </a:rPr>
              <a:t>Rozhoduje nabídka bez státních investic</a:t>
            </a:r>
          </a:p>
          <a:p>
            <a:r>
              <a:rPr lang="cs-CZ" sz="2800" dirty="0">
                <a:solidFill>
                  <a:schemeClr val="bg1"/>
                </a:solidFill>
              </a:rPr>
              <a:t> </a:t>
            </a:r>
          </a:p>
          <a:p>
            <a:r>
              <a:rPr lang="cs-CZ" sz="2800" b="1" u="sng" dirty="0">
                <a:solidFill>
                  <a:schemeClr val="bg1"/>
                </a:solidFill>
              </a:rPr>
              <a:t>Pro koho je výsledný produkt?</a:t>
            </a:r>
            <a:endParaRPr lang="cs-CZ" sz="2800" u="sng" dirty="0">
              <a:solidFill>
                <a:schemeClr val="bg1"/>
              </a:solidFill>
            </a:endParaRPr>
          </a:p>
          <a:p>
            <a:r>
              <a:rPr lang="cs-CZ" sz="2800" dirty="0">
                <a:solidFill>
                  <a:schemeClr val="bg1"/>
                </a:solidFill>
              </a:rPr>
              <a:t>Pro spotřebitele</a:t>
            </a:r>
          </a:p>
        </p:txBody>
      </p:sp>
      <p:sp>
        <p:nvSpPr>
          <p:cNvPr id="2" name="TextovéPole 1"/>
          <p:cNvSpPr txBox="1"/>
          <p:nvPr/>
        </p:nvSpPr>
        <p:spPr>
          <a:xfrm>
            <a:off x="8632371" y="4017486"/>
            <a:ext cx="2721428" cy="230832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just"/>
            <a:r>
              <a:rPr lang="cs-CZ" dirty="0"/>
              <a:t> </a:t>
            </a:r>
            <a:r>
              <a:rPr lang="cs-CZ" b="1" dirty="0">
                <a:solidFill>
                  <a:schemeClr val="bg1"/>
                </a:solidFill>
              </a:rPr>
              <a:t>Je ekonomická teorie zdůrazňující význam peněz včetně jejich samoregulační funkce a odmítající státní zásahy do ekonomiky. Prosazuje se minimální počet zásahů vlády ale i centrální banky</a:t>
            </a:r>
            <a:r>
              <a:rPr lang="cs-CZ" b="1" dirty="0"/>
              <a:t>.</a:t>
            </a:r>
          </a:p>
        </p:txBody>
      </p:sp>
    </p:spTree>
    <p:extLst>
      <p:ext uri="{BB962C8B-B14F-4D97-AF65-F5344CB8AC3E}">
        <p14:creationId xmlns:p14="http://schemas.microsoft.com/office/powerpoint/2010/main" val="35580901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r>
              <a:rPr lang="cs-CZ" altLang="cs-CZ" smtClean="0"/>
              <a:t>Hodnocení</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1958815063"/>
              </p:ext>
            </p:extLst>
          </p:nvPr>
        </p:nvGraphicFramePr>
        <p:xfrm>
          <a:off x="1981200" y="1600200"/>
          <a:ext cx="8229600" cy="4449768"/>
        </p:xfrm>
        <a:graphic>
          <a:graphicData uri="http://schemas.openxmlformats.org/drawingml/2006/table">
            <a:tbl>
              <a:tblPr firstRow="1" bandRow="1">
                <a:tableStyleId>{5C22544A-7EE6-4342-B048-85BDC9FD1C3A}</a:tableStyleId>
              </a:tblPr>
              <a:tblGrid>
                <a:gridCol w="2743200"/>
                <a:gridCol w="2743200"/>
                <a:gridCol w="2743200"/>
              </a:tblGrid>
              <a:tr h="370814">
                <a:tc>
                  <a:txBody>
                    <a:bodyPr/>
                    <a:lstStyle/>
                    <a:p>
                      <a:pPr algn="ctr"/>
                      <a:r>
                        <a:rPr lang="cs-CZ" sz="1800" dirty="0" smtClean="0"/>
                        <a:t>Počet kreditů</a:t>
                      </a:r>
                      <a:endParaRPr lang="en-GB" sz="1800" dirty="0"/>
                    </a:p>
                  </a:txBody>
                  <a:tcPr marT="45717" marB="45717"/>
                </a:tc>
                <a:tc>
                  <a:txBody>
                    <a:bodyPr/>
                    <a:lstStyle/>
                    <a:p>
                      <a:pPr algn="ctr"/>
                      <a:r>
                        <a:rPr lang="cs-CZ" sz="1800" dirty="0" smtClean="0"/>
                        <a:t>procent</a:t>
                      </a:r>
                      <a:endParaRPr lang="en-GB" sz="1800" dirty="0"/>
                    </a:p>
                  </a:txBody>
                  <a:tcPr marT="45717" marB="45717"/>
                </a:tc>
                <a:tc>
                  <a:txBody>
                    <a:bodyPr/>
                    <a:lstStyle/>
                    <a:p>
                      <a:pPr algn="ctr"/>
                      <a:r>
                        <a:rPr lang="cs-CZ" sz="1800" dirty="0" smtClean="0"/>
                        <a:t>Počet bodů</a:t>
                      </a:r>
                      <a:endParaRPr lang="en-GB" sz="1800" dirty="0"/>
                    </a:p>
                  </a:txBody>
                  <a:tcPr marT="45717" marB="45717"/>
                </a:tc>
              </a:tr>
              <a:tr h="370814">
                <a:tc>
                  <a:txBody>
                    <a:bodyPr/>
                    <a:lstStyle/>
                    <a:p>
                      <a:pPr algn="ctr"/>
                      <a:r>
                        <a:rPr lang="cs-CZ" sz="1800" b="1" dirty="0" smtClean="0"/>
                        <a:t>0 kreditů</a:t>
                      </a:r>
                      <a:endParaRPr lang="en-GB" sz="1800" b="1" dirty="0"/>
                    </a:p>
                  </a:txBody>
                  <a:tcPr marT="45717" marB="45717"/>
                </a:tc>
                <a:tc>
                  <a:txBody>
                    <a:bodyPr/>
                    <a:lstStyle/>
                    <a:p>
                      <a:pPr algn="ctr"/>
                      <a:r>
                        <a:rPr lang="cs-CZ" sz="1800" dirty="0" smtClean="0"/>
                        <a:t>0 – 9%</a:t>
                      </a:r>
                      <a:endParaRPr lang="en-GB" sz="1800" dirty="0"/>
                    </a:p>
                  </a:txBody>
                  <a:tcPr marT="45717" marB="45717"/>
                </a:tc>
                <a:tc>
                  <a:txBody>
                    <a:bodyPr/>
                    <a:lstStyle/>
                    <a:p>
                      <a:pPr algn="ctr"/>
                      <a:r>
                        <a:rPr lang="cs-CZ" sz="1800" dirty="0" smtClean="0"/>
                        <a:t>0 - 2</a:t>
                      </a:r>
                      <a:endParaRPr lang="en-GB" sz="1800" dirty="0"/>
                    </a:p>
                  </a:txBody>
                  <a:tcPr marT="45717" marB="45717"/>
                </a:tc>
              </a:tr>
              <a:tr h="370814">
                <a:tc>
                  <a:txBody>
                    <a:bodyPr/>
                    <a:lstStyle/>
                    <a:p>
                      <a:pPr algn="ctr"/>
                      <a:r>
                        <a:rPr lang="cs-CZ" sz="1800" b="1" dirty="0" smtClean="0"/>
                        <a:t>1 kredit</a:t>
                      </a:r>
                      <a:endParaRPr lang="en-GB" sz="1800" b="1" dirty="0"/>
                    </a:p>
                  </a:txBody>
                  <a:tcPr marT="45717" marB="45717"/>
                </a:tc>
                <a:tc>
                  <a:txBody>
                    <a:bodyPr/>
                    <a:lstStyle/>
                    <a:p>
                      <a:pPr algn="ctr"/>
                      <a:r>
                        <a:rPr lang="cs-CZ" sz="1800" dirty="0" smtClean="0"/>
                        <a:t>10 – 19%</a:t>
                      </a:r>
                      <a:endParaRPr lang="en-GB" sz="1800" dirty="0"/>
                    </a:p>
                  </a:txBody>
                  <a:tcPr marT="45717" marB="45717"/>
                </a:tc>
                <a:tc>
                  <a:txBody>
                    <a:bodyPr/>
                    <a:lstStyle/>
                    <a:p>
                      <a:pPr algn="ctr"/>
                      <a:r>
                        <a:rPr lang="cs-CZ" sz="1800" dirty="0" smtClean="0"/>
                        <a:t>3 - 4</a:t>
                      </a:r>
                      <a:endParaRPr lang="en-GB" sz="1800" dirty="0"/>
                    </a:p>
                  </a:txBody>
                  <a:tcPr marT="45717" marB="45717"/>
                </a:tc>
              </a:tr>
              <a:tr h="370814">
                <a:tc>
                  <a:txBody>
                    <a:bodyPr/>
                    <a:lstStyle/>
                    <a:p>
                      <a:pPr algn="ctr"/>
                      <a:r>
                        <a:rPr lang="cs-CZ" sz="1800" b="1" dirty="0" smtClean="0"/>
                        <a:t>2 kredity</a:t>
                      </a:r>
                      <a:endParaRPr lang="en-GB" sz="1800" b="1" dirty="0"/>
                    </a:p>
                  </a:txBody>
                  <a:tcPr marT="45717" marB="45717"/>
                </a:tc>
                <a:tc>
                  <a:txBody>
                    <a:bodyPr/>
                    <a:lstStyle/>
                    <a:p>
                      <a:pPr algn="ctr"/>
                      <a:r>
                        <a:rPr lang="cs-CZ" sz="1800" dirty="0" smtClean="0"/>
                        <a:t>20 – 29%</a:t>
                      </a:r>
                      <a:endParaRPr lang="en-GB" sz="1800" dirty="0"/>
                    </a:p>
                  </a:txBody>
                  <a:tcPr marT="45717" marB="45717"/>
                </a:tc>
                <a:tc>
                  <a:txBody>
                    <a:bodyPr/>
                    <a:lstStyle/>
                    <a:p>
                      <a:pPr algn="ctr"/>
                      <a:r>
                        <a:rPr lang="cs-CZ" sz="1800" dirty="0" smtClean="0"/>
                        <a:t>5 - 6</a:t>
                      </a:r>
                      <a:endParaRPr lang="en-GB" sz="1800" dirty="0"/>
                    </a:p>
                  </a:txBody>
                  <a:tcPr marT="45717" marB="45717"/>
                </a:tc>
              </a:tr>
              <a:tr h="370814">
                <a:tc>
                  <a:txBody>
                    <a:bodyPr/>
                    <a:lstStyle/>
                    <a:p>
                      <a:pPr algn="ctr"/>
                      <a:r>
                        <a:rPr lang="cs-CZ" sz="1800" b="1" dirty="0" smtClean="0"/>
                        <a:t>3 kredity</a:t>
                      </a:r>
                      <a:endParaRPr lang="en-GB" sz="1800" b="1" dirty="0"/>
                    </a:p>
                  </a:txBody>
                  <a:tcPr marT="45717" marB="45717"/>
                </a:tc>
                <a:tc>
                  <a:txBody>
                    <a:bodyPr/>
                    <a:lstStyle/>
                    <a:p>
                      <a:pPr algn="ctr"/>
                      <a:r>
                        <a:rPr lang="cs-CZ" sz="1800" dirty="0" smtClean="0"/>
                        <a:t>30 – 39%</a:t>
                      </a:r>
                      <a:endParaRPr lang="en-GB" sz="1800" dirty="0"/>
                    </a:p>
                  </a:txBody>
                  <a:tcPr marT="45717" marB="45717"/>
                </a:tc>
                <a:tc>
                  <a:txBody>
                    <a:bodyPr/>
                    <a:lstStyle/>
                    <a:p>
                      <a:pPr algn="ctr"/>
                      <a:r>
                        <a:rPr lang="cs-CZ" sz="1800" dirty="0" smtClean="0"/>
                        <a:t>7 - 8</a:t>
                      </a:r>
                      <a:endParaRPr lang="en-GB" sz="1800" dirty="0"/>
                    </a:p>
                  </a:txBody>
                  <a:tcPr marT="45717" marB="45717"/>
                </a:tc>
              </a:tr>
              <a:tr h="370814">
                <a:tc>
                  <a:txBody>
                    <a:bodyPr/>
                    <a:lstStyle/>
                    <a:p>
                      <a:pPr algn="ctr"/>
                      <a:r>
                        <a:rPr lang="cs-CZ" sz="1800" b="1" dirty="0" smtClean="0"/>
                        <a:t>4 kredity</a:t>
                      </a:r>
                      <a:endParaRPr lang="en-GB" sz="1800" b="1" dirty="0"/>
                    </a:p>
                  </a:txBody>
                  <a:tcPr marT="45717" marB="45717"/>
                </a:tc>
                <a:tc>
                  <a:txBody>
                    <a:bodyPr/>
                    <a:lstStyle/>
                    <a:p>
                      <a:pPr algn="ctr"/>
                      <a:r>
                        <a:rPr lang="cs-CZ" sz="1800" dirty="0" smtClean="0"/>
                        <a:t>40 – 49%</a:t>
                      </a:r>
                      <a:endParaRPr lang="en-GB" sz="1800" dirty="0"/>
                    </a:p>
                  </a:txBody>
                  <a:tcPr marT="45717" marB="45717"/>
                </a:tc>
                <a:tc>
                  <a:txBody>
                    <a:bodyPr/>
                    <a:lstStyle/>
                    <a:p>
                      <a:pPr algn="ctr"/>
                      <a:r>
                        <a:rPr lang="cs-CZ" sz="1800" dirty="0" smtClean="0"/>
                        <a:t>9 - 10</a:t>
                      </a:r>
                      <a:endParaRPr lang="en-GB" sz="1800" dirty="0"/>
                    </a:p>
                  </a:txBody>
                  <a:tcPr marT="45717" marB="45717"/>
                </a:tc>
              </a:tr>
              <a:tr h="370814">
                <a:tc>
                  <a:txBody>
                    <a:bodyPr/>
                    <a:lstStyle/>
                    <a:p>
                      <a:pPr algn="ctr"/>
                      <a:r>
                        <a:rPr lang="cs-CZ" sz="1800" b="1" dirty="0" smtClean="0"/>
                        <a:t>5kreditů</a:t>
                      </a:r>
                      <a:endParaRPr lang="en-GB" sz="1800" b="1" dirty="0"/>
                    </a:p>
                  </a:txBody>
                  <a:tcPr marT="45717" marB="45717"/>
                </a:tc>
                <a:tc>
                  <a:txBody>
                    <a:bodyPr/>
                    <a:lstStyle/>
                    <a:p>
                      <a:pPr algn="ctr"/>
                      <a:r>
                        <a:rPr lang="cs-CZ" sz="1800" dirty="0" smtClean="0"/>
                        <a:t>50</a:t>
                      </a:r>
                      <a:r>
                        <a:rPr lang="cs-CZ" sz="1800" baseline="0" dirty="0" smtClean="0"/>
                        <a:t> – 59%</a:t>
                      </a:r>
                      <a:endParaRPr lang="en-GB" sz="1800" dirty="0"/>
                    </a:p>
                  </a:txBody>
                  <a:tcPr marT="45717" marB="45717"/>
                </a:tc>
                <a:tc>
                  <a:txBody>
                    <a:bodyPr/>
                    <a:lstStyle/>
                    <a:p>
                      <a:pPr algn="ctr"/>
                      <a:r>
                        <a:rPr lang="cs-CZ" sz="1800" dirty="0" smtClean="0"/>
                        <a:t>11 - 12</a:t>
                      </a:r>
                      <a:endParaRPr lang="en-GB" sz="1800" dirty="0"/>
                    </a:p>
                  </a:txBody>
                  <a:tcPr marT="45717" marB="45717"/>
                </a:tc>
              </a:tr>
              <a:tr h="370814">
                <a:tc>
                  <a:txBody>
                    <a:bodyPr/>
                    <a:lstStyle/>
                    <a:p>
                      <a:pPr algn="ctr"/>
                      <a:r>
                        <a:rPr lang="cs-CZ" sz="1800" b="1" dirty="0" smtClean="0"/>
                        <a:t>6 kreditů</a:t>
                      </a:r>
                      <a:endParaRPr lang="en-GB" sz="1800" b="1" dirty="0"/>
                    </a:p>
                  </a:txBody>
                  <a:tcPr marT="45717" marB="45717"/>
                </a:tc>
                <a:tc>
                  <a:txBody>
                    <a:bodyPr/>
                    <a:lstStyle/>
                    <a:p>
                      <a:pPr algn="ctr"/>
                      <a:r>
                        <a:rPr lang="cs-CZ" sz="1800" dirty="0" smtClean="0"/>
                        <a:t>60 – 69%</a:t>
                      </a:r>
                      <a:endParaRPr lang="en-GB" sz="1800" dirty="0"/>
                    </a:p>
                  </a:txBody>
                  <a:tcPr marT="45717" marB="45717"/>
                </a:tc>
                <a:tc>
                  <a:txBody>
                    <a:bodyPr/>
                    <a:lstStyle/>
                    <a:p>
                      <a:pPr algn="ctr"/>
                      <a:r>
                        <a:rPr lang="cs-CZ" sz="1800" dirty="0" smtClean="0"/>
                        <a:t>13 - 14</a:t>
                      </a:r>
                      <a:endParaRPr lang="en-GB" sz="1800" dirty="0"/>
                    </a:p>
                  </a:txBody>
                  <a:tcPr marT="45717" marB="45717"/>
                </a:tc>
              </a:tr>
              <a:tr h="370814">
                <a:tc>
                  <a:txBody>
                    <a:bodyPr/>
                    <a:lstStyle/>
                    <a:p>
                      <a:pPr algn="ctr"/>
                      <a:r>
                        <a:rPr lang="cs-CZ" sz="1800" b="1" dirty="0" smtClean="0"/>
                        <a:t>7 kreditů</a:t>
                      </a:r>
                      <a:endParaRPr lang="en-GB" sz="1800" b="1" dirty="0"/>
                    </a:p>
                  </a:txBody>
                  <a:tcPr marT="45717" marB="45717"/>
                </a:tc>
                <a:tc>
                  <a:txBody>
                    <a:bodyPr/>
                    <a:lstStyle/>
                    <a:p>
                      <a:pPr algn="ctr"/>
                      <a:r>
                        <a:rPr lang="cs-CZ" sz="1800" dirty="0" smtClean="0"/>
                        <a:t>70 – 79%</a:t>
                      </a:r>
                      <a:endParaRPr lang="en-GB" sz="1800" dirty="0"/>
                    </a:p>
                  </a:txBody>
                  <a:tcPr marT="45717" marB="45717"/>
                </a:tc>
                <a:tc>
                  <a:txBody>
                    <a:bodyPr/>
                    <a:lstStyle/>
                    <a:p>
                      <a:pPr algn="ctr"/>
                      <a:r>
                        <a:rPr lang="cs-CZ" sz="1800" dirty="0" smtClean="0"/>
                        <a:t>15 - 17</a:t>
                      </a:r>
                      <a:endParaRPr lang="en-GB" sz="1800" dirty="0"/>
                    </a:p>
                  </a:txBody>
                  <a:tcPr marT="45717" marB="45717"/>
                </a:tc>
              </a:tr>
              <a:tr h="370814">
                <a:tc>
                  <a:txBody>
                    <a:bodyPr/>
                    <a:lstStyle/>
                    <a:p>
                      <a:pPr algn="ctr"/>
                      <a:r>
                        <a:rPr lang="cs-CZ" sz="1800" b="1" dirty="0" smtClean="0"/>
                        <a:t>8 kreditů</a:t>
                      </a:r>
                      <a:endParaRPr lang="en-GB" sz="1800" b="1" dirty="0"/>
                    </a:p>
                  </a:txBody>
                  <a:tcPr marT="45717" marB="45717"/>
                </a:tc>
                <a:tc>
                  <a:txBody>
                    <a:bodyPr/>
                    <a:lstStyle/>
                    <a:p>
                      <a:pPr algn="ctr"/>
                      <a:r>
                        <a:rPr lang="cs-CZ" sz="1800" dirty="0" smtClean="0"/>
                        <a:t>80 – 89%</a:t>
                      </a:r>
                      <a:endParaRPr lang="en-GB" sz="1800" dirty="0"/>
                    </a:p>
                  </a:txBody>
                  <a:tcPr marT="45717" marB="45717"/>
                </a:tc>
                <a:tc>
                  <a:txBody>
                    <a:bodyPr/>
                    <a:lstStyle/>
                    <a:p>
                      <a:pPr algn="ctr"/>
                      <a:r>
                        <a:rPr lang="cs-CZ" sz="1800" dirty="0" smtClean="0"/>
                        <a:t>18 - 19</a:t>
                      </a:r>
                      <a:endParaRPr lang="en-GB" sz="1800" dirty="0"/>
                    </a:p>
                  </a:txBody>
                  <a:tcPr marT="45717" marB="45717"/>
                </a:tc>
              </a:tr>
              <a:tr h="370814">
                <a:tc>
                  <a:txBody>
                    <a:bodyPr/>
                    <a:lstStyle/>
                    <a:p>
                      <a:pPr algn="ctr"/>
                      <a:r>
                        <a:rPr lang="cs-CZ" sz="1800" b="1" dirty="0" smtClean="0"/>
                        <a:t>9 kreditů</a:t>
                      </a:r>
                      <a:endParaRPr lang="en-GB" sz="1800" b="1" dirty="0"/>
                    </a:p>
                  </a:txBody>
                  <a:tcPr marT="45717" marB="45717"/>
                </a:tc>
                <a:tc>
                  <a:txBody>
                    <a:bodyPr/>
                    <a:lstStyle/>
                    <a:p>
                      <a:pPr algn="ctr"/>
                      <a:r>
                        <a:rPr lang="cs-CZ" sz="1800" dirty="0" smtClean="0"/>
                        <a:t>90 – 99%</a:t>
                      </a:r>
                      <a:endParaRPr lang="en-GB" sz="1800" dirty="0"/>
                    </a:p>
                  </a:txBody>
                  <a:tcPr marT="45717" marB="45717"/>
                </a:tc>
                <a:tc>
                  <a:txBody>
                    <a:bodyPr/>
                    <a:lstStyle/>
                    <a:p>
                      <a:pPr algn="ctr"/>
                      <a:r>
                        <a:rPr lang="cs-CZ" sz="1800" dirty="0" smtClean="0"/>
                        <a:t>20</a:t>
                      </a:r>
                      <a:endParaRPr lang="en-GB" sz="1800" dirty="0"/>
                    </a:p>
                  </a:txBody>
                  <a:tcPr marT="45717" marB="45717"/>
                </a:tc>
              </a:tr>
              <a:tr h="370814">
                <a:tc>
                  <a:txBody>
                    <a:bodyPr/>
                    <a:lstStyle/>
                    <a:p>
                      <a:pPr algn="ctr"/>
                      <a:r>
                        <a:rPr lang="cs-CZ" sz="1800" b="1" dirty="0" smtClean="0"/>
                        <a:t>10 kreditů</a:t>
                      </a:r>
                      <a:endParaRPr lang="en-GB" sz="1800" b="1" dirty="0"/>
                    </a:p>
                  </a:txBody>
                  <a:tcPr marT="45717" marB="45717"/>
                </a:tc>
                <a:tc>
                  <a:txBody>
                    <a:bodyPr/>
                    <a:lstStyle/>
                    <a:p>
                      <a:pPr algn="ctr"/>
                      <a:r>
                        <a:rPr lang="cs-CZ" sz="1800" dirty="0" smtClean="0"/>
                        <a:t>100%</a:t>
                      </a:r>
                      <a:endParaRPr lang="en-GB" sz="1800" dirty="0"/>
                    </a:p>
                  </a:txBody>
                  <a:tcPr marT="45717" marB="45717"/>
                </a:tc>
                <a:tc>
                  <a:txBody>
                    <a:bodyPr/>
                    <a:lstStyle/>
                    <a:p>
                      <a:pPr algn="ctr"/>
                      <a:r>
                        <a:rPr lang="cs-CZ" sz="1800" dirty="0" smtClean="0"/>
                        <a:t>21</a:t>
                      </a:r>
                      <a:endParaRPr lang="en-GB" sz="1800" dirty="0"/>
                    </a:p>
                  </a:txBody>
                  <a:tcPr marT="45717" marB="45717"/>
                </a:tc>
              </a:tr>
            </a:tbl>
          </a:graphicData>
        </a:graphic>
      </p:graphicFrame>
      <p:sp>
        <p:nvSpPr>
          <p:cNvPr id="2" name="TextovéPole 1"/>
          <p:cNvSpPr txBox="1"/>
          <p:nvPr/>
        </p:nvSpPr>
        <p:spPr>
          <a:xfrm>
            <a:off x="4932861" y="557939"/>
            <a:ext cx="2326278" cy="584775"/>
          </a:xfrm>
          <a:prstGeom prst="rect">
            <a:avLst/>
          </a:prstGeom>
          <a:noFill/>
        </p:spPr>
        <p:txBody>
          <a:bodyPr wrap="none" rtlCol="0">
            <a:spAutoFit/>
          </a:bodyPr>
          <a:lstStyle/>
          <a:p>
            <a:r>
              <a:rPr lang="cs-CZ" sz="3200" b="1" dirty="0" smtClean="0">
                <a:solidFill>
                  <a:schemeClr val="bg1"/>
                </a:solidFill>
              </a:rPr>
              <a:t>HODNOCENÍ</a:t>
            </a:r>
            <a:endParaRPr lang="cs-CZ" sz="3200" b="1" dirty="0">
              <a:solidFill>
                <a:schemeClr val="bg1"/>
              </a:solidFill>
            </a:endParaRPr>
          </a:p>
        </p:txBody>
      </p:sp>
    </p:spTree>
    <p:extLst>
      <p:ext uri="{BB962C8B-B14F-4D97-AF65-F5344CB8AC3E}">
        <p14:creationId xmlns:p14="http://schemas.microsoft.com/office/powerpoint/2010/main" val="28378789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94322" y="442616"/>
            <a:ext cx="3950776" cy="1325563"/>
          </a:xfrm>
        </p:spPr>
        <p:txBody>
          <a:bodyPr>
            <a:normAutofit/>
          </a:bodyPr>
          <a:lstStyle/>
          <a:p>
            <a:pPr algn="ctr"/>
            <a:r>
              <a:rPr lang="cs-CZ" sz="3200" dirty="0" smtClean="0">
                <a:solidFill>
                  <a:schemeClr val="bg1"/>
                </a:solidFill>
              </a:rPr>
              <a:t>EKONOMIE</a:t>
            </a:r>
            <a:endParaRPr lang="cs-CZ" sz="3200" dirty="0">
              <a:solidFill>
                <a:schemeClr val="bg1"/>
              </a:solidFill>
            </a:endParaRPr>
          </a:p>
        </p:txBody>
      </p:sp>
      <p:sp>
        <p:nvSpPr>
          <p:cNvPr id="3" name="TextovéPole 2"/>
          <p:cNvSpPr txBox="1"/>
          <p:nvPr/>
        </p:nvSpPr>
        <p:spPr>
          <a:xfrm>
            <a:off x="2302960" y="4080950"/>
            <a:ext cx="7933500" cy="523220"/>
          </a:xfrm>
          <a:prstGeom prst="rect">
            <a:avLst/>
          </a:prstGeom>
          <a:noFill/>
        </p:spPr>
        <p:txBody>
          <a:bodyPr wrap="square" rtlCol="0">
            <a:spAutoFit/>
          </a:bodyPr>
          <a:lstStyle/>
          <a:p>
            <a:pPr algn="ctr"/>
            <a:r>
              <a:rPr lang="cs-CZ" sz="2800" dirty="0" smtClean="0">
                <a:solidFill>
                  <a:schemeClr val="bg1"/>
                </a:solidFill>
              </a:rPr>
              <a:t> </a:t>
            </a:r>
            <a:r>
              <a:rPr lang="cs-CZ" sz="2800" dirty="0">
                <a:solidFill>
                  <a:schemeClr val="bg1"/>
                </a:solidFill>
              </a:rPr>
              <a:t>– </a:t>
            </a:r>
            <a:r>
              <a:rPr lang="cs-CZ" sz="2800" b="1" dirty="0">
                <a:solidFill>
                  <a:schemeClr val="bg1"/>
                </a:solidFill>
              </a:rPr>
              <a:t>celý </a:t>
            </a:r>
            <a:r>
              <a:rPr lang="cs-CZ" sz="2800" b="1" dirty="0" smtClean="0">
                <a:solidFill>
                  <a:schemeClr val="bg1"/>
                </a:solidFill>
              </a:rPr>
              <a:t>text</a:t>
            </a:r>
            <a:endParaRPr lang="cs-CZ" sz="2800" dirty="0">
              <a:solidFill>
                <a:schemeClr val="bg1"/>
              </a:solidFill>
            </a:endParaRPr>
          </a:p>
        </p:txBody>
      </p:sp>
      <p:sp>
        <p:nvSpPr>
          <p:cNvPr id="4" name="Obdélník 3"/>
          <p:cNvSpPr/>
          <p:nvPr/>
        </p:nvSpPr>
        <p:spPr>
          <a:xfrm>
            <a:off x="2302960" y="2509066"/>
            <a:ext cx="8462075" cy="830997"/>
          </a:xfrm>
          <a:prstGeom prst="rect">
            <a:avLst/>
          </a:prstGeom>
        </p:spPr>
        <p:style>
          <a:lnRef idx="1">
            <a:schemeClr val="dk1"/>
          </a:lnRef>
          <a:fillRef idx="2">
            <a:schemeClr val="dk1"/>
          </a:fillRef>
          <a:effectRef idx="1">
            <a:schemeClr val="dk1"/>
          </a:effectRef>
          <a:fontRef idx="minor">
            <a:schemeClr val="dk1"/>
          </a:fontRef>
        </p:style>
        <p:txBody>
          <a:bodyPr wrap="square" lIns="91440" tIns="45720" rIns="91440" bIns="45720">
            <a:spAutoFit/>
          </a:bodyPr>
          <a:lstStyle/>
          <a:p>
            <a:pPr algn="ctr"/>
            <a:r>
              <a:rPr lang="cs-CZ" sz="2400" b="1" dirty="0" smtClean="0">
                <a:solidFill>
                  <a:schemeClr val="bg1"/>
                </a:solidFill>
              </a:rPr>
              <a:t>Škoda Auto využívá všech obecných souvislostí v ekonomickém životě k jejímu rozvoji</a:t>
            </a:r>
          </a:p>
        </p:txBody>
      </p:sp>
    </p:spTree>
    <p:extLst>
      <p:ext uri="{BB962C8B-B14F-4D97-AF65-F5344CB8AC3E}">
        <p14:creationId xmlns:p14="http://schemas.microsoft.com/office/powerpoint/2010/main" val="37059303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94322" y="442616"/>
            <a:ext cx="3950776" cy="1325563"/>
          </a:xfrm>
        </p:spPr>
        <p:txBody>
          <a:bodyPr>
            <a:normAutofit/>
          </a:bodyPr>
          <a:lstStyle/>
          <a:p>
            <a:pPr algn="ctr"/>
            <a:r>
              <a:rPr lang="cs-CZ" sz="3200" dirty="0" smtClean="0">
                <a:solidFill>
                  <a:schemeClr val="bg1"/>
                </a:solidFill>
              </a:rPr>
              <a:t>EKONOMIKA</a:t>
            </a:r>
            <a:endParaRPr lang="cs-CZ" sz="3200" dirty="0">
              <a:solidFill>
                <a:schemeClr val="bg1"/>
              </a:solidFill>
            </a:endParaRPr>
          </a:p>
        </p:txBody>
      </p:sp>
      <p:sp>
        <p:nvSpPr>
          <p:cNvPr id="3" name="TextovéPole 2"/>
          <p:cNvSpPr txBox="1"/>
          <p:nvPr/>
        </p:nvSpPr>
        <p:spPr>
          <a:xfrm>
            <a:off x="3368383" y="4390916"/>
            <a:ext cx="5802654" cy="523220"/>
          </a:xfrm>
          <a:prstGeom prst="rect">
            <a:avLst/>
          </a:prstGeom>
          <a:noFill/>
        </p:spPr>
        <p:txBody>
          <a:bodyPr wrap="square" rtlCol="0">
            <a:spAutoFit/>
          </a:bodyPr>
          <a:lstStyle/>
          <a:p>
            <a:pPr algn="ctr"/>
            <a:r>
              <a:rPr lang="cs-CZ" sz="2800" b="1" dirty="0" smtClean="0">
                <a:solidFill>
                  <a:schemeClr val="bg1"/>
                </a:solidFill>
              </a:rPr>
              <a:t>- </a:t>
            </a:r>
            <a:r>
              <a:rPr lang="cs-CZ" sz="2800" b="1" dirty="0">
                <a:solidFill>
                  <a:schemeClr val="bg1"/>
                </a:solidFill>
              </a:rPr>
              <a:t>celý </a:t>
            </a:r>
            <a:r>
              <a:rPr lang="cs-CZ" sz="2800" b="1" dirty="0" smtClean="0">
                <a:solidFill>
                  <a:schemeClr val="bg1"/>
                </a:solidFill>
              </a:rPr>
              <a:t>text</a:t>
            </a:r>
            <a:endParaRPr lang="cs-CZ" sz="2800" dirty="0">
              <a:solidFill>
                <a:schemeClr val="bg1"/>
              </a:solidFill>
            </a:endParaRPr>
          </a:p>
        </p:txBody>
      </p:sp>
      <p:sp>
        <p:nvSpPr>
          <p:cNvPr id="4" name="Obdélník 3"/>
          <p:cNvSpPr/>
          <p:nvPr/>
        </p:nvSpPr>
        <p:spPr>
          <a:xfrm>
            <a:off x="2038672" y="2848715"/>
            <a:ext cx="8462075" cy="461665"/>
          </a:xfrm>
          <a:prstGeom prst="rect">
            <a:avLst/>
          </a:prstGeom>
        </p:spPr>
        <p:style>
          <a:lnRef idx="1">
            <a:schemeClr val="dk1"/>
          </a:lnRef>
          <a:fillRef idx="2">
            <a:schemeClr val="dk1"/>
          </a:fillRef>
          <a:effectRef idx="1">
            <a:schemeClr val="dk1"/>
          </a:effectRef>
          <a:fontRef idx="minor">
            <a:schemeClr val="dk1"/>
          </a:fontRef>
        </p:style>
        <p:txBody>
          <a:bodyPr wrap="square" lIns="91440" tIns="45720" rIns="91440" bIns="45720">
            <a:spAutoFit/>
          </a:bodyPr>
          <a:lstStyle/>
          <a:p>
            <a:pPr algn="ctr"/>
            <a:r>
              <a:rPr lang="cs-CZ" sz="2400" b="1" dirty="0" smtClean="0">
                <a:solidFill>
                  <a:schemeClr val="bg1"/>
                </a:solidFill>
              </a:rPr>
              <a:t>Uplatnění ekonomické teorie v praxi </a:t>
            </a:r>
          </a:p>
        </p:txBody>
      </p:sp>
    </p:spTree>
    <p:extLst>
      <p:ext uri="{BB962C8B-B14F-4D97-AF65-F5344CB8AC3E}">
        <p14:creationId xmlns:p14="http://schemas.microsoft.com/office/powerpoint/2010/main" val="25711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94322" y="442616"/>
            <a:ext cx="3950776" cy="1325563"/>
          </a:xfrm>
        </p:spPr>
        <p:txBody>
          <a:bodyPr>
            <a:normAutofit/>
          </a:bodyPr>
          <a:lstStyle/>
          <a:p>
            <a:pPr algn="ctr"/>
            <a:r>
              <a:rPr lang="cs-CZ" sz="3200" dirty="0" smtClean="0">
                <a:solidFill>
                  <a:schemeClr val="bg1"/>
                </a:solidFill>
              </a:rPr>
              <a:t>MIKROEKONOMIE</a:t>
            </a:r>
            <a:endParaRPr lang="cs-CZ" sz="3200" dirty="0">
              <a:solidFill>
                <a:schemeClr val="bg1"/>
              </a:solidFill>
            </a:endParaRPr>
          </a:p>
        </p:txBody>
      </p:sp>
      <p:sp>
        <p:nvSpPr>
          <p:cNvPr id="3" name="TextovéPole 2"/>
          <p:cNvSpPr txBox="1"/>
          <p:nvPr/>
        </p:nvSpPr>
        <p:spPr>
          <a:xfrm>
            <a:off x="1674461" y="3956963"/>
            <a:ext cx="9190495" cy="1323439"/>
          </a:xfrm>
          <a:prstGeom prst="rect">
            <a:avLst/>
          </a:prstGeom>
          <a:noFill/>
        </p:spPr>
        <p:txBody>
          <a:bodyPr wrap="square" rtlCol="0">
            <a:spAutoFit/>
          </a:bodyPr>
          <a:lstStyle/>
          <a:p>
            <a:pPr algn="ctr"/>
            <a:r>
              <a:rPr lang="cs-CZ" sz="2800" b="1" dirty="0" smtClean="0">
                <a:solidFill>
                  <a:schemeClr val="bg1"/>
                </a:solidFill>
              </a:rPr>
              <a:t>Firma </a:t>
            </a:r>
            <a:r>
              <a:rPr lang="cs-CZ" sz="2800" b="1" dirty="0">
                <a:solidFill>
                  <a:schemeClr val="bg1"/>
                </a:solidFill>
              </a:rPr>
              <a:t>– Škoda Auto vyrábí osobní </a:t>
            </a:r>
            <a:r>
              <a:rPr lang="cs-CZ" sz="2800" b="1" dirty="0" smtClean="0">
                <a:solidFill>
                  <a:schemeClr val="bg1"/>
                </a:solidFill>
              </a:rPr>
              <a:t>automobily</a:t>
            </a:r>
          </a:p>
          <a:p>
            <a:pPr algn="ctr"/>
            <a:r>
              <a:rPr lang="cs-CZ" sz="2800" b="1" dirty="0" smtClean="0">
                <a:solidFill>
                  <a:schemeClr val="bg1"/>
                </a:solidFill>
              </a:rPr>
              <a:t>Spotřebitel – ti, co kupují auto - odbyt v 73 zemích světa</a:t>
            </a:r>
            <a:endParaRPr lang="cs-CZ" sz="2800" dirty="0">
              <a:solidFill>
                <a:schemeClr val="bg1"/>
              </a:solidFill>
            </a:endParaRPr>
          </a:p>
          <a:p>
            <a:endParaRPr lang="cs-CZ" sz="2400" dirty="0">
              <a:solidFill>
                <a:schemeClr val="bg1"/>
              </a:solidFill>
            </a:endParaRPr>
          </a:p>
        </p:txBody>
      </p:sp>
      <p:sp>
        <p:nvSpPr>
          <p:cNvPr id="4" name="Obdélník 3"/>
          <p:cNvSpPr/>
          <p:nvPr/>
        </p:nvSpPr>
        <p:spPr>
          <a:xfrm>
            <a:off x="2038670" y="2190037"/>
            <a:ext cx="8462075" cy="830997"/>
          </a:xfrm>
          <a:prstGeom prst="rect">
            <a:avLst/>
          </a:prstGeom>
        </p:spPr>
        <p:style>
          <a:lnRef idx="1">
            <a:schemeClr val="dk1"/>
          </a:lnRef>
          <a:fillRef idx="2">
            <a:schemeClr val="dk1"/>
          </a:fillRef>
          <a:effectRef idx="1">
            <a:schemeClr val="dk1"/>
          </a:effectRef>
          <a:fontRef idx="minor">
            <a:schemeClr val="dk1"/>
          </a:fontRef>
        </p:style>
        <p:txBody>
          <a:bodyPr wrap="square" lIns="91440" tIns="45720" rIns="91440" bIns="45720">
            <a:spAutoFit/>
          </a:bodyPr>
          <a:lstStyle/>
          <a:p>
            <a:pPr algn="ctr"/>
            <a:r>
              <a:rPr lang="cs-CZ" sz="2400" b="1" dirty="0" smtClean="0">
                <a:solidFill>
                  <a:schemeClr val="bg1"/>
                </a:solidFill>
              </a:rPr>
              <a:t>Část ekonomie, která popisuje chování subjektů na trzích. Středem jeho zájmu je spotřebitel a firma</a:t>
            </a:r>
          </a:p>
        </p:txBody>
      </p:sp>
    </p:spTree>
    <p:extLst>
      <p:ext uri="{BB962C8B-B14F-4D97-AF65-F5344CB8AC3E}">
        <p14:creationId xmlns:p14="http://schemas.microsoft.com/office/powerpoint/2010/main" val="900026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94322" y="442616"/>
            <a:ext cx="3950776" cy="1325563"/>
          </a:xfrm>
        </p:spPr>
        <p:txBody>
          <a:bodyPr>
            <a:normAutofit/>
          </a:bodyPr>
          <a:lstStyle/>
          <a:p>
            <a:pPr algn="ctr"/>
            <a:r>
              <a:rPr lang="cs-CZ" sz="3200" dirty="0" smtClean="0">
                <a:solidFill>
                  <a:schemeClr val="bg1"/>
                </a:solidFill>
              </a:rPr>
              <a:t>MAKROEKONOMIE</a:t>
            </a:r>
            <a:endParaRPr lang="cs-CZ" sz="3200" dirty="0">
              <a:solidFill>
                <a:schemeClr val="bg1"/>
              </a:solidFill>
            </a:endParaRPr>
          </a:p>
        </p:txBody>
      </p:sp>
      <p:sp>
        <p:nvSpPr>
          <p:cNvPr id="3" name="TextovéPole 2"/>
          <p:cNvSpPr txBox="1"/>
          <p:nvPr/>
        </p:nvSpPr>
        <p:spPr>
          <a:xfrm>
            <a:off x="1674461" y="3535396"/>
            <a:ext cx="9190495" cy="2677656"/>
          </a:xfrm>
          <a:prstGeom prst="rect">
            <a:avLst/>
          </a:prstGeom>
          <a:noFill/>
        </p:spPr>
        <p:txBody>
          <a:bodyPr wrap="square" rtlCol="0">
            <a:spAutoFit/>
          </a:bodyPr>
          <a:lstStyle/>
          <a:p>
            <a:pPr algn="just"/>
            <a:r>
              <a:rPr lang="cs-CZ" sz="2400" b="1" u="sng" dirty="0" smtClean="0">
                <a:solidFill>
                  <a:schemeClr val="bg1"/>
                </a:solidFill>
              </a:rPr>
              <a:t>Zahraniční obchod </a:t>
            </a:r>
            <a:r>
              <a:rPr lang="cs-CZ" sz="2400" b="1" dirty="0" smtClean="0">
                <a:solidFill>
                  <a:schemeClr val="bg1"/>
                </a:solidFill>
              </a:rPr>
              <a:t>-  </a:t>
            </a:r>
            <a:r>
              <a:rPr lang="cs-CZ" sz="2400" b="1" dirty="0">
                <a:solidFill>
                  <a:schemeClr val="bg1"/>
                </a:solidFill>
              </a:rPr>
              <a:t>80% naší produkce nachází odbyt v 73 zemích světa</a:t>
            </a:r>
            <a:r>
              <a:rPr lang="cs-CZ" sz="2400" b="1" dirty="0"/>
              <a:t>. </a:t>
            </a:r>
            <a:endParaRPr lang="cs-CZ" sz="2400" b="1" dirty="0" smtClean="0"/>
          </a:p>
          <a:p>
            <a:pPr algn="just"/>
            <a:r>
              <a:rPr lang="cs-CZ" sz="2400" b="1" u="sng" dirty="0" smtClean="0">
                <a:solidFill>
                  <a:schemeClr val="bg1"/>
                </a:solidFill>
              </a:rPr>
              <a:t>HDP</a:t>
            </a:r>
            <a:r>
              <a:rPr lang="cs-CZ" sz="2400" b="1" dirty="0" smtClean="0">
                <a:solidFill>
                  <a:schemeClr val="bg1"/>
                </a:solidFill>
              </a:rPr>
              <a:t> - Automobilka se 10 % podílí na exportu České republiky </a:t>
            </a:r>
          </a:p>
          <a:p>
            <a:pPr algn="just"/>
            <a:r>
              <a:rPr lang="cs-CZ" sz="2400" b="1" dirty="0" smtClean="0">
                <a:solidFill>
                  <a:schemeClr val="bg1"/>
                </a:solidFill>
              </a:rPr>
              <a:t>a </a:t>
            </a:r>
            <a:r>
              <a:rPr lang="cs-CZ" sz="2400" b="1" dirty="0">
                <a:solidFill>
                  <a:schemeClr val="bg1"/>
                </a:solidFill>
              </a:rPr>
              <a:t>je nedílnou součástí jejího </a:t>
            </a:r>
            <a:r>
              <a:rPr lang="cs-CZ" sz="2400" b="1" dirty="0" smtClean="0">
                <a:solidFill>
                  <a:schemeClr val="bg1"/>
                </a:solidFill>
              </a:rPr>
              <a:t>hospodářství</a:t>
            </a:r>
          </a:p>
          <a:p>
            <a:pPr algn="just"/>
            <a:r>
              <a:rPr lang="cs-CZ" sz="2400" b="1" u="sng" dirty="0" smtClean="0">
                <a:solidFill>
                  <a:schemeClr val="bg1"/>
                </a:solidFill>
              </a:rPr>
              <a:t>Zaměstnanost</a:t>
            </a:r>
            <a:r>
              <a:rPr lang="cs-CZ" sz="2400" b="1" dirty="0" smtClean="0">
                <a:solidFill>
                  <a:schemeClr val="bg1"/>
                </a:solidFill>
              </a:rPr>
              <a:t> - S </a:t>
            </a:r>
            <a:r>
              <a:rPr lang="cs-CZ" sz="2400" b="1" dirty="0">
                <a:solidFill>
                  <a:schemeClr val="bg1"/>
                </a:solidFill>
              </a:rPr>
              <a:t>21.291 zaměstnanci je mladoboleslavská automobilka jedním z největších zaměstnavatelů v České republice. </a:t>
            </a:r>
            <a:endParaRPr lang="cs-CZ" sz="2400" b="1" dirty="0" smtClean="0">
              <a:solidFill>
                <a:schemeClr val="bg1"/>
              </a:solidFill>
            </a:endParaRPr>
          </a:p>
          <a:p>
            <a:pPr algn="just"/>
            <a:r>
              <a:rPr lang="cs-CZ" sz="2400" b="1" u="sng" dirty="0" smtClean="0">
                <a:solidFill>
                  <a:schemeClr val="bg1"/>
                </a:solidFill>
              </a:rPr>
              <a:t>Inflace - </a:t>
            </a:r>
            <a:r>
              <a:rPr lang="cs-CZ" sz="2400" b="1" dirty="0" smtClean="0">
                <a:solidFill>
                  <a:schemeClr val="bg1"/>
                </a:solidFill>
              </a:rPr>
              <a:t> není vyjádřeno</a:t>
            </a:r>
            <a:endParaRPr lang="cs-CZ" sz="2400" b="1" u="sng" dirty="0">
              <a:solidFill>
                <a:schemeClr val="bg1"/>
              </a:solidFill>
            </a:endParaRPr>
          </a:p>
        </p:txBody>
      </p:sp>
      <p:sp>
        <p:nvSpPr>
          <p:cNvPr id="4" name="Obdélník 3"/>
          <p:cNvSpPr/>
          <p:nvPr/>
        </p:nvSpPr>
        <p:spPr>
          <a:xfrm>
            <a:off x="2038670" y="1638128"/>
            <a:ext cx="8462075" cy="1569660"/>
          </a:xfrm>
          <a:prstGeom prst="rect">
            <a:avLst/>
          </a:prstGeom>
        </p:spPr>
        <p:style>
          <a:lnRef idx="1">
            <a:schemeClr val="dk1"/>
          </a:lnRef>
          <a:fillRef idx="2">
            <a:schemeClr val="dk1"/>
          </a:fillRef>
          <a:effectRef idx="1">
            <a:schemeClr val="dk1"/>
          </a:effectRef>
          <a:fontRef idx="minor">
            <a:schemeClr val="dk1"/>
          </a:fontRef>
        </p:style>
        <p:txBody>
          <a:bodyPr wrap="square" lIns="91440" tIns="45720" rIns="91440" bIns="45720">
            <a:spAutoFit/>
          </a:bodyPr>
          <a:lstStyle/>
          <a:p>
            <a:pPr algn="ctr"/>
            <a:r>
              <a:rPr lang="cs-CZ" sz="2400" b="1" dirty="0" smtClean="0">
                <a:solidFill>
                  <a:schemeClr val="tx1"/>
                </a:solidFill>
              </a:rPr>
              <a:t>Zabývá se chováním ekonomiky jako celku, tj. procesy týkající se celé ekonomiky – ekonomickým vzestupem země (HDP, zahraniční obchod), krizovými poklesy, inflací (cenová politika) v zemi, nezaměstnanosti export České republiky </a:t>
            </a:r>
          </a:p>
        </p:txBody>
      </p:sp>
    </p:spTree>
    <p:extLst>
      <p:ext uri="{BB962C8B-B14F-4D97-AF65-F5344CB8AC3E}">
        <p14:creationId xmlns:p14="http://schemas.microsoft.com/office/powerpoint/2010/main" val="2018065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976966" y="628596"/>
            <a:ext cx="6353014" cy="1325563"/>
          </a:xfrm>
        </p:spPr>
        <p:txBody>
          <a:bodyPr>
            <a:normAutofit/>
          </a:bodyPr>
          <a:lstStyle/>
          <a:p>
            <a:pPr algn="ctr"/>
            <a:r>
              <a:rPr lang="cs-CZ" sz="3200" dirty="0" smtClean="0">
                <a:solidFill>
                  <a:schemeClr val="bg1"/>
                </a:solidFill>
              </a:rPr>
              <a:t>ZÁKLADNÍ EKONOMICKÁ OTÁZKA</a:t>
            </a:r>
            <a:endParaRPr lang="cs-CZ" sz="3200" dirty="0">
              <a:solidFill>
                <a:schemeClr val="bg1"/>
              </a:solidFill>
            </a:endParaRPr>
          </a:p>
        </p:txBody>
      </p:sp>
      <p:sp>
        <p:nvSpPr>
          <p:cNvPr id="3" name="TextovéPole 2"/>
          <p:cNvSpPr txBox="1"/>
          <p:nvPr/>
        </p:nvSpPr>
        <p:spPr>
          <a:xfrm>
            <a:off x="1751308" y="3461018"/>
            <a:ext cx="9236990" cy="3293209"/>
          </a:xfrm>
          <a:prstGeom prst="rect">
            <a:avLst/>
          </a:prstGeom>
          <a:noFill/>
        </p:spPr>
        <p:txBody>
          <a:bodyPr wrap="square" rtlCol="0">
            <a:spAutoFit/>
          </a:bodyPr>
          <a:lstStyle/>
          <a:p>
            <a:r>
              <a:rPr lang="cs-CZ" sz="2800" b="1" u="sng" dirty="0" smtClean="0">
                <a:solidFill>
                  <a:schemeClr val="bg1"/>
                </a:solidFill>
              </a:rPr>
              <a:t>Co a kolik se bude vyrábět? </a:t>
            </a:r>
          </a:p>
          <a:p>
            <a:r>
              <a:rPr lang="cs-CZ" sz="2400" dirty="0">
                <a:solidFill>
                  <a:schemeClr val="bg1"/>
                </a:solidFill>
              </a:rPr>
              <a:t>Automobilka se 10 % podílí na exportu České republiky </a:t>
            </a:r>
            <a:endParaRPr lang="cs-CZ" sz="2400" dirty="0" smtClean="0">
              <a:solidFill>
                <a:schemeClr val="bg1"/>
              </a:solidFill>
            </a:endParaRPr>
          </a:p>
          <a:p>
            <a:r>
              <a:rPr lang="cs-CZ" sz="2800" b="1" u="sng" dirty="0" smtClean="0">
                <a:solidFill>
                  <a:schemeClr val="bg1"/>
                </a:solidFill>
              </a:rPr>
              <a:t>Jak a s jakým rozdělením zdrojů se bude vyrábět?</a:t>
            </a:r>
          </a:p>
          <a:p>
            <a:pPr algn="just"/>
            <a:r>
              <a:rPr lang="cs-CZ" sz="2400" dirty="0">
                <a:solidFill>
                  <a:schemeClr val="bg1"/>
                </a:solidFill>
              </a:rPr>
              <a:t>Škoda Auto vyrábí osobní automobily ve třech modelových řadách: Superb, Octavia a Fabia, které jsou na světovém automobilovém trhu vážnými konkurenty ve své třídě. </a:t>
            </a:r>
            <a:endParaRPr lang="cs-CZ" sz="2400" b="1" dirty="0" smtClean="0">
              <a:solidFill>
                <a:schemeClr val="bg1"/>
              </a:solidFill>
            </a:endParaRPr>
          </a:p>
          <a:p>
            <a:r>
              <a:rPr lang="cs-CZ" sz="2800" b="1" dirty="0" smtClean="0">
                <a:solidFill>
                  <a:schemeClr val="bg1"/>
                </a:solidFill>
              </a:rPr>
              <a:t>Pro koho je výsledný produkt?</a:t>
            </a:r>
          </a:p>
          <a:p>
            <a:r>
              <a:rPr lang="cs-CZ" sz="2400" dirty="0" smtClean="0">
                <a:solidFill>
                  <a:schemeClr val="bg1"/>
                </a:solidFill>
              </a:rPr>
              <a:t>80</a:t>
            </a:r>
            <a:r>
              <a:rPr lang="cs-CZ" sz="2400" dirty="0">
                <a:solidFill>
                  <a:schemeClr val="bg1"/>
                </a:solidFill>
              </a:rPr>
              <a:t>% naší produkce nachází odbyt v 73 zemích světa.</a:t>
            </a:r>
            <a:endParaRPr lang="cs-CZ" sz="2400" b="1" dirty="0">
              <a:solidFill>
                <a:schemeClr val="bg1"/>
              </a:solidFill>
            </a:endParaRPr>
          </a:p>
        </p:txBody>
      </p:sp>
      <p:sp>
        <p:nvSpPr>
          <p:cNvPr id="4" name="Obdélník 3"/>
          <p:cNvSpPr/>
          <p:nvPr/>
        </p:nvSpPr>
        <p:spPr>
          <a:xfrm>
            <a:off x="2786788" y="1704467"/>
            <a:ext cx="6733369" cy="1569660"/>
          </a:xfrm>
          <a:prstGeom prst="rect">
            <a:avLst/>
          </a:prstGeom>
        </p:spPr>
        <p:style>
          <a:lnRef idx="1">
            <a:schemeClr val="dk1"/>
          </a:lnRef>
          <a:fillRef idx="2">
            <a:schemeClr val="dk1"/>
          </a:fillRef>
          <a:effectRef idx="1">
            <a:schemeClr val="dk1"/>
          </a:effectRef>
          <a:fontRef idx="minor">
            <a:schemeClr val="dk1"/>
          </a:fontRef>
        </p:style>
        <p:txBody>
          <a:bodyPr wrap="square" lIns="91440" tIns="45720" rIns="91440" bIns="45720">
            <a:spAutoFit/>
          </a:bodyPr>
          <a:lstStyle/>
          <a:p>
            <a:r>
              <a:rPr lang="cs-CZ" sz="2400" b="1" dirty="0">
                <a:solidFill>
                  <a:schemeClr val="bg1"/>
                </a:solidFill>
              </a:rPr>
              <a:t>Co a kolik se bude vyrábět</a:t>
            </a:r>
            <a:r>
              <a:rPr lang="cs-CZ" sz="2400" b="1" dirty="0" smtClean="0">
                <a:solidFill>
                  <a:schemeClr val="bg1"/>
                </a:solidFill>
              </a:rPr>
              <a:t>?   	 	 Poptávka.</a:t>
            </a:r>
            <a:endParaRPr lang="cs-CZ" sz="2400" b="1" dirty="0">
              <a:solidFill>
                <a:schemeClr val="bg1"/>
              </a:solidFill>
            </a:endParaRPr>
          </a:p>
          <a:p>
            <a:r>
              <a:rPr lang="cs-CZ" sz="2400" b="1" dirty="0">
                <a:solidFill>
                  <a:schemeClr val="bg1"/>
                </a:solidFill>
              </a:rPr>
              <a:t>Jak a s jakým rozdělením zdrojů se bude vyrábět</a:t>
            </a:r>
            <a:r>
              <a:rPr lang="cs-CZ" sz="2400" b="1" dirty="0" smtClean="0">
                <a:solidFill>
                  <a:schemeClr val="bg1"/>
                </a:solidFill>
              </a:rPr>
              <a:t>?</a:t>
            </a:r>
          </a:p>
          <a:p>
            <a:r>
              <a:rPr lang="cs-CZ" sz="2400" b="1" dirty="0" smtClean="0">
                <a:solidFill>
                  <a:schemeClr val="bg1"/>
                </a:solidFill>
              </a:rPr>
              <a:t>					Nabídka.</a:t>
            </a:r>
            <a:endParaRPr lang="cs-CZ" sz="2400" b="1" dirty="0">
              <a:solidFill>
                <a:schemeClr val="bg1"/>
              </a:solidFill>
            </a:endParaRPr>
          </a:p>
          <a:p>
            <a:r>
              <a:rPr lang="cs-CZ" sz="2400" b="1" dirty="0">
                <a:solidFill>
                  <a:schemeClr val="bg1"/>
                </a:solidFill>
              </a:rPr>
              <a:t>Pro koho je výsledný produkt</a:t>
            </a:r>
            <a:r>
              <a:rPr lang="cs-CZ" sz="2400" b="1" dirty="0" smtClean="0">
                <a:solidFill>
                  <a:schemeClr val="bg1"/>
                </a:solidFill>
              </a:rPr>
              <a:t>?     	Spotřebitele</a:t>
            </a:r>
            <a:endParaRPr lang="cs-CZ" sz="2400" b="1" dirty="0">
              <a:solidFill>
                <a:schemeClr val="bg1"/>
              </a:solidFill>
            </a:endParaRPr>
          </a:p>
        </p:txBody>
      </p:sp>
    </p:spTree>
    <p:extLst>
      <p:ext uri="{BB962C8B-B14F-4D97-AF65-F5344CB8AC3E}">
        <p14:creationId xmlns:p14="http://schemas.microsoft.com/office/powerpoint/2010/main" val="54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94322" y="442616"/>
            <a:ext cx="3950776" cy="1325563"/>
          </a:xfrm>
        </p:spPr>
        <p:txBody>
          <a:bodyPr>
            <a:normAutofit/>
          </a:bodyPr>
          <a:lstStyle/>
          <a:p>
            <a:pPr algn="ctr"/>
            <a:r>
              <a:rPr lang="cs-CZ" sz="3200" dirty="0" smtClean="0">
                <a:solidFill>
                  <a:schemeClr val="bg1"/>
                </a:solidFill>
              </a:rPr>
              <a:t>STATEK</a:t>
            </a:r>
            <a:endParaRPr lang="cs-CZ" sz="3200" dirty="0">
              <a:solidFill>
                <a:schemeClr val="bg1"/>
              </a:solidFill>
            </a:endParaRPr>
          </a:p>
        </p:txBody>
      </p:sp>
      <p:sp>
        <p:nvSpPr>
          <p:cNvPr id="3" name="TextovéPole 2"/>
          <p:cNvSpPr txBox="1"/>
          <p:nvPr/>
        </p:nvSpPr>
        <p:spPr>
          <a:xfrm>
            <a:off x="3368383" y="4390916"/>
            <a:ext cx="5802654" cy="523220"/>
          </a:xfrm>
          <a:prstGeom prst="rect">
            <a:avLst/>
          </a:prstGeom>
          <a:noFill/>
        </p:spPr>
        <p:txBody>
          <a:bodyPr wrap="square" rtlCol="0">
            <a:spAutoFit/>
          </a:bodyPr>
          <a:lstStyle/>
          <a:p>
            <a:pPr algn="ctr"/>
            <a:r>
              <a:rPr lang="cs-CZ" sz="2800" b="1" dirty="0">
                <a:solidFill>
                  <a:schemeClr val="bg1"/>
                </a:solidFill>
              </a:rPr>
              <a:t>Superb, Octavia a Fabia</a:t>
            </a:r>
            <a:endParaRPr lang="cs-CZ" sz="2800" dirty="0">
              <a:solidFill>
                <a:schemeClr val="bg1"/>
              </a:solidFill>
            </a:endParaRPr>
          </a:p>
        </p:txBody>
      </p:sp>
      <p:sp>
        <p:nvSpPr>
          <p:cNvPr id="4" name="Obdélník 3"/>
          <p:cNvSpPr/>
          <p:nvPr/>
        </p:nvSpPr>
        <p:spPr>
          <a:xfrm>
            <a:off x="2038672" y="2848715"/>
            <a:ext cx="8462075" cy="830997"/>
          </a:xfrm>
          <a:prstGeom prst="rect">
            <a:avLst/>
          </a:prstGeom>
        </p:spPr>
        <p:style>
          <a:lnRef idx="1">
            <a:schemeClr val="dk1"/>
          </a:lnRef>
          <a:fillRef idx="2">
            <a:schemeClr val="dk1"/>
          </a:fillRef>
          <a:effectRef idx="1">
            <a:schemeClr val="dk1"/>
          </a:effectRef>
          <a:fontRef idx="minor">
            <a:schemeClr val="dk1"/>
          </a:fontRef>
        </p:style>
        <p:txBody>
          <a:bodyPr wrap="square" lIns="91440" tIns="45720" rIns="91440" bIns="45720">
            <a:spAutoFit/>
          </a:bodyPr>
          <a:lstStyle/>
          <a:p>
            <a:pPr algn="ctr"/>
            <a:r>
              <a:rPr lang="cs-CZ" sz="2400" b="1" dirty="0">
                <a:solidFill>
                  <a:schemeClr val="bg1"/>
                </a:solidFill>
              </a:rPr>
              <a:t>Užitečný produkt lidské práce nebo přírody, který uspokojuje potřeby jako věc </a:t>
            </a:r>
            <a:endParaRPr lang="cs-CZ" sz="2400" b="1" dirty="0" smtClean="0">
              <a:solidFill>
                <a:schemeClr val="bg1"/>
              </a:solidFill>
            </a:endParaRPr>
          </a:p>
        </p:txBody>
      </p:sp>
    </p:spTree>
    <p:extLst>
      <p:ext uri="{BB962C8B-B14F-4D97-AF65-F5344CB8AC3E}">
        <p14:creationId xmlns:p14="http://schemas.microsoft.com/office/powerpoint/2010/main" val="8905079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94322" y="442616"/>
            <a:ext cx="3950776" cy="1325563"/>
          </a:xfrm>
        </p:spPr>
        <p:txBody>
          <a:bodyPr>
            <a:normAutofit/>
          </a:bodyPr>
          <a:lstStyle/>
          <a:p>
            <a:pPr algn="ctr"/>
            <a:r>
              <a:rPr lang="cs-CZ" sz="3200" dirty="0" smtClean="0">
                <a:solidFill>
                  <a:schemeClr val="bg1"/>
                </a:solidFill>
              </a:rPr>
              <a:t>SLUŽBA</a:t>
            </a:r>
            <a:endParaRPr lang="cs-CZ" sz="3200" dirty="0">
              <a:solidFill>
                <a:schemeClr val="bg1"/>
              </a:solidFill>
            </a:endParaRPr>
          </a:p>
        </p:txBody>
      </p:sp>
      <p:sp>
        <p:nvSpPr>
          <p:cNvPr id="3" name="TextovéPole 2"/>
          <p:cNvSpPr txBox="1"/>
          <p:nvPr/>
        </p:nvSpPr>
        <p:spPr>
          <a:xfrm>
            <a:off x="3368383" y="4390916"/>
            <a:ext cx="5802654" cy="523220"/>
          </a:xfrm>
          <a:prstGeom prst="rect">
            <a:avLst/>
          </a:prstGeom>
          <a:noFill/>
        </p:spPr>
        <p:txBody>
          <a:bodyPr wrap="square" rtlCol="0">
            <a:spAutoFit/>
          </a:bodyPr>
          <a:lstStyle/>
          <a:p>
            <a:pPr algn="ctr"/>
            <a:r>
              <a:rPr lang="cs-CZ" sz="2800" b="1" dirty="0">
                <a:solidFill>
                  <a:schemeClr val="bg1"/>
                </a:solidFill>
              </a:rPr>
              <a:t>- </a:t>
            </a:r>
            <a:r>
              <a:rPr lang="cs-CZ" sz="2800" b="1" dirty="0" smtClean="0">
                <a:solidFill>
                  <a:schemeClr val="bg1"/>
                </a:solidFill>
              </a:rPr>
              <a:t>…vyrábí </a:t>
            </a:r>
            <a:r>
              <a:rPr lang="cs-CZ" sz="2800" b="1" dirty="0">
                <a:solidFill>
                  <a:schemeClr val="bg1"/>
                </a:solidFill>
              </a:rPr>
              <a:t>osobní automobily</a:t>
            </a:r>
            <a:endParaRPr lang="cs-CZ" sz="2800" dirty="0">
              <a:solidFill>
                <a:schemeClr val="bg1"/>
              </a:solidFill>
            </a:endParaRPr>
          </a:p>
        </p:txBody>
      </p:sp>
      <p:sp>
        <p:nvSpPr>
          <p:cNvPr id="4" name="Obdélník 3"/>
          <p:cNvSpPr/>
          <p:nvPr/>
        </p:nvSpPr>
        <p:spPr>
          <a:xfrm>
            <a:off x="2038672" y="2848715"/>
            <a:ext cx="8462075" cy="461665"/>
          </a:xfrm>
          <a:prstGeom prst="rect">
            <a:avLst/>
          </a:prstGeom>
        </p:spPr>
        <p:style>
          <a:lnRef idx="1">
            <a:schemeClr val="dk1"/>
          </a:lnRef>
          <a:fillRef idx="2">
            <a:schemeClr val="dk1"/>
          </a:fillRef>
          <a:effectRef idx="1">
            <a:schemeClr val="dk1"/>
          </a:effectRef>
          <a:fontRef idx="minor">
            <a:schemeClr val="dk1"/>
          </a:fontRef>
        </p:style>
        <p:txBody>
          <a:bodyPr wrap="square" lIns="91440" tIns="45720" rIns="91440" bIns="45720">
            <a:spAutoFit/>
          </a:bodyPr>
          <a:lstStyle/>
          <a:p>
            <a:pPr algn="ctr"/>
            <a:r>
              <a:rPr lang="cs-CZ" sz="2400" b="1" dirty="0">
                <a:solidFill>
                  <a:schemeClr val="bg1"/>
                </a:solidFill>
              </a:rPr>
              <a:t>Cizí činnost, která uspokojuje lidské potřeby svým průběhem </a:t>
            </a:r>
            <a:endParaRPr lang="cs-CZ" sz="2400" b="1" dirty="0" smtClean="0">
              <a:solidFill>
                <a:schemeClr val="bg1"/>
              </a:solidFill>
            </a:endParaRPr>
          </a:p>
        </p:txBody>
      </p:sp>
    </p:spTree>
    <p:extLst>
      <p:ext uri="{BB962C8B-B14F-4D97-AF65-F5344CB8AC3E}">
        <p14:creationId xmlns:p14="http://schemas.microsoft.com/office/powerpoint/2010/main" val="3550105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94322" y="442616"/>
            <a:ext cx="3950776" cy="1325563"/>
          </a:xfrm>
        </p:spPr>
        <p:txBody>
          <a:bodyPr>
            <a:normAutofit/>
          </a:bodyPr>
          <a:lstStyle/>
          <a:p>
            <a:pPr algn="ctr"/>
            <a:r>
              <a:rPr lang="cs-CZ" sz="3200" dirty="0" smtClean="0">
                <a:solidFill>
                  <a:schemeClr val="bg1"/>
                </a:solidFill>
              </a:rPr>
              <a:t>VÝROBA</a:t>
            </a:r>
            <a:endParaRPr lang="cs-CZ" sz="3200" dirty="0">
              <a:solidFill>
                <a:schemeClr val="bg1"/>
              </a:solidFill>
            </a:endParaRPr>
          </a:p>
        </p:txBody>
      </p:sp>
      <p:sp>
        <p:nvSpPr>
          <p:cNvPr id="3" name="TextovéPole 2"/>
          <p:cNvSpPr txBox="1"/>
          <p:nvPr/>
        </p:nvSpPr>
        <p:spPr>
          <a:xfrm>
            <a:off x="1596326" y="4390916"/>
            <a:ext cx="9779430" cy="954107"/>
          </a:xfrm>
          <a:prstGeom prst="rect">
            <a:avLst/>
          </a:prstGeom>
          <a:noFill/>
        </p:spPr>
        <p:txBody>
          <a:bodyPr wrap="square" rtlCol="0">
            <a:spAutoFit/>
          </a:bodyPr>
          <a:lstStyle/>
          <a:p>
            <a:pPr algn="just"/>
            <a:r>
              <a:rPr lang="cs-CZ" sz="2800" b="1" dirty="0">
                <a:solidFill>
                  <a:schemeClr val="bg1"/>
                </a:solidFill>
              </a:rPr>
              <a:t>Škoda Auto vyrábí osobní automobily ve třech modelových řadách:  </a:t>
            </a:r>
            <a:r>
              <a:rPr lang="cs-CZ" sz="2800" b="1" dirty="0" smtClean="0">
                <a:solidFill>
                  <a:schemeClr val="bg1"/>
                </a:solidFill>
              </a:rPr>
              <a:t>Superb</a:t>
            </a:r>
            <a:r>
              <a:rPr lang="cs-CZ" sz="2800" b="1" dirty="0">
                <a:solidFill>
                  <a:schemeClr val="bg1"/>
                </a:solidFill>
              </a:rPr>
              <a:t>, Octavia a Fabia</a:t>
            </a:r>
            <a:endParaRPr lang="cs-CZ" sz="2800" dirty="0">
              <a:solidFill>
                <a:schemeClr val="bg1"/>
              </a:solidFill>
            </a:endParaRPr>
          </a:p>
        </p:txBody>
      </p:sp>
      <p:sp>
        <p:nvSpPr>
          <p:cNvPr id="4" name="Obdélník 3"/>
          <p:cNvSpPr/>
          <p:nvPr/>
        </p:nvSpPr>
        <p:spPr>
          <a:xfrm>
            <a:off x="2038672" y="2848715"/>
            <a:ext cx="8462075" cy="461665"/>
          </a:xfrm>
          <a:prstGeom prst="rect">
            <a:avLst/>
          </a:prstGeom>
        </p:spPr>
        <p:style>
          <a:lnRef idx="1">
            <a:schemeClr val="dk1"/>
          </a:lnRef>
          <a:fillRef idx="2">
            <a:schemeClr val="dk1"/>
          </a:fillRef>
          <a:effectRef idx="1">
            <a:schemeClr val="dk1"/>
          </a:effectRef>
          <a:fontRef idx="minor">
            <a:schemeClr val="dk1"/>
          </a:fontRef>
        </p:style>
        <p:txBody>
          <a:bodyPr wrap="square" lIns="91440" tIns="45720" rIns="91440" bIns="45720">
            <a:spAutoFit/>
          </a:bodyPr>
          <a:lstStyle/>
          <a:p>
            <a:pPr algn="ctr"/>
            <a:r>
              <a:rPr lang="cs-CZ" sz="2400" b="1" dirty="0" smtClean="0">
                <a:solidFill>
                  <a:schemeClr val="bg1"/>
                </a:solidFill>
              </a:rPr>
              <a:t>Je </a:t>
            </a:r>
            <a:r>
              <a:rPr lang="cs-CZ" sz="2400" b="1" dirty="0">
                <a:solidFill>
                  <a:schemeClr val="bg1"/>
                </a:solidFill>
              </a:rPr>
              <a:t>to činnost, při které člověk přetváří přírodu ve statky a </a:t>
            </a:r>
            <a:r>
              <a:rPr lang="cs-CZ" sz="2400" b="1" dirty="0" smtClean="0">
                <a:solidFill>
                  <a:schemeClr val="bg1"/>
                </a:solidFill>
              </a:rPr>
              <a:t>služby</a:t>
            </a:r>
          </a:p>
        </p:txBody>
      </p:sp>
    </p:spTree>
    <p:extLst>
      <p:ext uri="{BB962C8B-B14F-4D97-AF65-F5344CB8AC3E}">
        <p14:creationId xmlns:p14="http://schemas.microsoft.com/office/powerpoint/2010/main" val="22625880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618</Words>
  <Application>Microsoft Office PowerPoint</Application>
  <PresentationFormat>Širokoúhlá obrazovka</PresentationFormat>
  <Paragraphs>95</Paragraphs>
  <Slides>13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Arial</vt:lpstr>
      <vt:lpstr>Calibri</vt:lpstr>
      <vt:lpstr>Calibri Light</vt:lpstr>
      <vt:lpstr>Motiv Office</vt:lpstr>
      <vt:lpstr>ZEO, ZES</vt:lpstr>
      <vt:lpstr>EKONOMIE</vt:lpstr>
      <vt:lpstr>EKONOMIKA</vt:lpstr>
      <vt:lpstr>MIKROEKONOMIE</vt:lpstr>
      <vt:lpstr>MAKROEKONOMIE</vt:lpstr>
      <vt:lpstr>ZÁKLADNÍ EKONOMICKÁ OTÁZKA</vt:lpstr>
      <vt:lpstr>STATEK</vt:lpstr>
      <vt:lpstr>SLUŽBA</vt:lpstr>
      <vt:lpstr>VÝROBA</vt:lpstr>
      <vt:lpstr>VÝROBNÍ FAKTORY</vt:lpstr>
      <vt:lpstr>MONETARISMUS</vt:lpstr>
      <vt:lpstr>Prezentace aplikace PowerPoint</vt:lpstr>
      <vt:lpstr>Hodnocení</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ZEO, ZES</dc:title>
  <dc:creator>zdenek.manak@gymkh.eu</dc:creator>
  <cp:lastModifiedBy>Zdeněk Maňák</cp:lastModifiedBy>
  <cp:revision>9</cp:revision>
  <dcterms:created xsi:type="dcterms:W3CDTF">2015-03-01T10:34:22Z</dcterms:created>
  <dcterms:modified xsi:type="dcterms:W3CDTF">2015-03-02T08:15:42Z</dcterms:modified>
</cp:coreProperties>
</file>