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0" r:id="rId4"/>
    <p:sldId id="263" r:id="rId5"/>
    <p:sldId id="261" r:id="rId6"/>
    <p:sldId id="270" r:id="rId7"/>
    <p:sldId id="264" r:id="rId8"/>
    <p:sldId id="258" r:id="rId9"/>
    <p:sldId id="266" r:id="rId10"/>
    <p:sldId id="265" r:id="rId11"/>
    <p:sldId id="262" r:id="rId12"/>
    <p:sldId id="259" r:id="rId13"/>
    <p:sldId id="267" r:id="rId14"/>
    <p:sldId id="268" r:id="rId15"/>
    <p:sldId id="269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4F9A7-2F6E-4266-8668-8D3B8127CCF0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95929-1D4B-4DE7-8ECE-B572F96AE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836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8E7CC-FA21-47B0-8736-36C380EDE3FA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4D891-1216-4BC3-927C-DACA49C44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721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0230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38036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89570C-80D9-4DF3-8873-5B336698FDEC}" type="slidenum">
              <a:rPr lang="cs-CZ"/>
              <a:pPr/>
              <a:t>15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63996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B476F-4FCC-4D43-95C9-DCC6BB70C808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04739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BAE89-D512-433E-A671-156C08B6F918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4318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3767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DCF1-AF62-40FF-A2AA-CEC7397C96A8}" type="slidenum">
              <a:rPr lang="cs-CZ"/>
              <a:pPr/>
              <a:t>5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21142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16346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49851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61F70E-1EB4-405A-99D3-A84E0925004D}" type="slidenum">
              <a:rPr lang="cs-CZ"/>
              <a:pPr/>
              <a:t>9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77886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343701-4840-4DE6-8B3D-E6FF305D953E}" type="slidenum">
              <a:rPr lang="cs-CZ"/>
              <a:pPr/>
              <a:t>10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15203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13324A-9C12-4D46-9FF3-DCB697507D14}" type="slidenum">
              <a:rPr lang="cs-CZ"/>
              <a:pPr/>
              <a:t>11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39196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0182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586C8-3908-490C-ADDE-8C308FB060D3}" type="datetimeFigureOut">
              <a:rPr lang="cs-CZ" smtClean="0"/>
              <a:pPr/>
              <a:t>5.1.2015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Novověká filosofie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Pojmový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440" y="2492896"/>
            <a:ext cx="8131175" cy="2736775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cs-CZ" i="1" dirty="0" smtClean="0"/>
              <a:t>	</a:t>
            </a: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„Cogito, ergo sum“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609600" indent="-609600" algn="just" eaLnBrk="1" hangingPunct="1">
              <a:buFontTx/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Přelož a vysvětli z pohledu zastávaného filosofického směru filosofa, který takto formuloval svůj přístup k poznání!</a:t>
            </a:r>
          </a:p>
        </p:txBody>
      </p:sp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3832225" y="282575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imes New Roman" pitchFamily="18" charset="0"/>
              </a:rPr>
              <a:t>0;1;2</a:t>
            </a:r>
            <a:endParaRPr lang="cs-CZ" b="1" dirty="0">
              <a:latin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020272" y="18864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9.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559" y="1700808"/>
            <a:ext cx="874871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>
              <a:buFont typeface="Wingdings" pitchFamily="2" charset="2"/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Myšlenkový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proud ve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světě 18. století, které se také nazývá stoletím rozumu.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Tato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filosofie se inspirovala antikou, humanismem a také anglickými filosofy (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Blaise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Pascal, René Descartes,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Francis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Bacon...) a vědou 17. století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Zároveň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 odpoutala od barokní zbožnosti a dala základ dnešnímu pojetí demokracie, svobody a lidských práv.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Pojmy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jako rozum, právo či člověk jsou v tomto filosofickém proudu klíčovými. </a:t>
            </a:r>
          </a:p>
          <a:p>
            <a:pPr lvl="1">
              <a:buFont typeface="Wingdings" pitchFamily="2" charset="2"/>
              <a:buNone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O jaký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myšlenkový proud šlo a proč ho nemůžeme nazvat filosofickým směrem?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140200" y="476250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0;1;2</a:t>
            </a:r>
            <a:endParaRPr lang="cs-CZ" b="1" dirty="0"/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10.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961" y="2564904"/>
            <a:ext cx="8229600" cy="20448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Mikuláš Kusánský, Giordano Bruno, Niccolo Machiavelli byli představiteli filosofie, která definitivně ukončila celostního chápání filozofie, jak je známe z antiky. </a:t>
            </a:r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Jak se nazývá tato filosofie?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3600" dirty="0" smtClean="0">
              <a:latin typeface="Times New Roman" pitchFamily="18" charset="0"/>
            </a:endParaRPr>
          </a:p>
        </p:txBody>
      </p:sp>
      <p:sp>
        <p:nvSpPr>
          <p:cNvPr id="6" name="12cípá hvězda 5"/>
          <p:cNvSpPr/>
          <p:nvPr/>
        </p:nvSpPr>
        <p:spPr>
          <a:xfrm>
            <a:off x="6588125" y="549275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11.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9756" y="2564904"/>
            <a:ext cx="8229600" cy="1828800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buFontTx/>
              <a:buNone/>
            </a:pPr>
            <a:r>
              <a:rPr lang="cs-CZ" sz="2400" b="1" dirty="0" smtClean="0">
                <a:latin typeface="Times New Roman" pitchFamily="18" charset="0"/>
              </a:rPr>
              <a:t>	</a:t>
            </a:r>
            <a:r>
              <a:rPr lang="cs-CZ" sz="2400" dirty="0" smtClean="0">
                <a:latin typeface="Arial" panose="020B0604020202020204" pitchFamily="34" charset="0"/>
                <a:cs typeface="Arial" pitchFamily="34" charset="0"/>
              </a:rPr>
              <a:t>Svět člověk poznává prostřednictvím smyslů a vrozených intuicí, a proto některé věci nemohou  být poznány. 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(Ding an sich)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b="1" i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b="1" i="1" dirty="0" smtClean="0">
                <a:latin typeface="Arial" pitchFamily="34" charset="0"/>
                <a:cs typeface="Arial" pitchFamily="34" charset="0"/>
              </a:rPr>
              <a:t>Jak I. Kant nazval tyto věci?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3975100" y="35401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</a:rPr>
              <a:t>2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12.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800" b="1" smtClean="0"/>
              <a:t>0;1;3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AutoNum type="alphaLcPeriod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Týká se pouze jistého druhu poznání (např. skepse vůči poznatelnosti podstaty světa).</a:t>
            </a:r>
          </a:p>
          <a:p>
            <a:pPr eaLnBrk="1" hangingPunct="1">
              <a:buFont typeface="Arial" charset="0"/>
              <a:buAutoNum type="alphaLcPeriod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Je omezena na nemožnost poznání v určitém čase.</a:t>
            </a:r>
          </a:p>
          <a:p>
            <a:pPr eaLnBrk="1" hangingPunct="1">
              <a:buFont typeface="Arial" charset="0"/>
              <a:buAutoNum type="alphaLcPeriod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Vyhlašuje nemožnost jakéhokoliv poznání.</a:t>
            </a:r>
          </a:p>
          <a:p>
            <a:pPr eaLnBrk="1" hangingPunct="1">
              <a:buFont typeface="Arial" charset="0"/>
              <a:buAutoNum type="alphaLcPeriod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Vyhlašuje zásadní nepoznatelnost (nelze nikdy poznat). </a:t>
            </a:r>
          </a:p>
          <a:p>
            <a:pPr eaLnBrk="1" hangingPunct="1">
              <a:buFont typeface="Arial" charset="0"/>
              <a:buChar char="•"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AutoNum type="arabicPeriod"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Univerzální skepse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Částečná (parciální) skepse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Absolutní skepse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Relativní skepse </a:t>
            </a:r>
            <a:endParaRPr lang="cs-CZ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3500" b="1" dirty="0" smtClean="0">
                <a:latin typeface="Times New Roman" pitchFamily="18" charset="0"/>
                <a:cs typeface="Times New Roman" pitchFamily="18" charset="0"/>
              </a:rPr>
              <a:t>Přiřaď jednotlivé druhy skepse!</a:t>
            </a:r>
          </a:p>
          <a:p>
            <a:pPr eaLnBrk="1" hangingPunct="1">
              <a:buFontTx/>
              <a:buNone/>
            </a:pP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13.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131175" cy="3024807"/>
          </a:xfrm>
        </p:spPr>
        <p:txBody>
          <a:bodyPr/>
          <a:lstStyle/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1. Jsoucno ve své existenci je závislé na duchovním principu. Filosofický názor o prvotnosti ducha před hmotou.</a:t>
            </a:r>
          </a:p>
          <a:p>
            <a:pPr algn="just"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	2. Všechno jsoucí má materiální povahu.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Jak se nazývají tato filosofická uvažování v oboru gnoseologie?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3832225" y="282575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Times New Roman" pitchFamily="18" charset="0"/>
              </a:rPr>
              <a:t>0;2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14.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orog-vaza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811" y="1773908"/>
            <a:ext cx="43180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39750" y="404813"/>
            <a:ext cx="7385035" cy="46166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 smtClean="0"/>
              <a:t>Předpoklad nezávislý na zkušenosti a má povahu nutnosti.</a:t>
            </a:r>
            <a:endParaRPr lang="cs-CZ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2915816" y="908720"/>
            <a:ext cx="3816350" cy="865188"/>
          </a:xfrm>
          <a:prstGeom prst="wedgeEllipseCallout">
            <a:avLst>
              <a:gd name="adj1" fmla="val -69505"/>
              <a:gd name="adj2" fmla="val -508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chemeClr val="bg1"/>
                </a:solidFill>
                <a:latin typeface="Times New Roman" pitchFamily="18" charset="0"/>
              </a:rPr>
              <a:t>Tato váza je objemná</a:t>
            </a:r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5759450" y="2780928"/>
            <a:ext cx="3384550" cy="1296988"/>
          </a:xfrm>
          <a:prstGeom prst="wedgeEllipseCallout">
            <a:avLst>
              <a:gd name="adj1" fmla="val -161787"/>
              <a:gd name="adj2" fmla="val -187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chemeClr val="bg1"/>
                </a:solidFill>
                <a:latin typeface="Times New Roman" pitchFamily="18" charset="0"/>
              </a:rPr>
              <a:t>Když ji hodím na zem, tak se rozbije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07904" y="5229200"/>
            <a:ext cx="5304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Nazvěte tento předpoklad!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12cípá hvězda 6"/>
          <p:cNvSpPr/>
          <p:nvPr/>
        </p:nvSpPr>
        <p:spPr>
          <a:xfrm>
            <a:off x="7092280" y="1124744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15.</a:t>
            </a:r>
            <a:endParaRPr lang="cs-CZ" sz="36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orog-vaza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0" y="1196752"/>
            <a:ext cx="43180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68313" y="404813"/>
            <a:ext cx="5453737" cy="46166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Předpoklad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pocházející ze zkušenosti.</a:t>
            </a:r>
            <a:endParaRPr lang="cs-CZ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0" y="2349500"/>
            <a:ext cx="4716463" cy="4032250"/>
          </a:xfrm>
          <a:prstGeom prst="wedgeEllipseCallout">
            <a:avLst>
              <a:gd name="adj1" fmla="val -4801"/>
              <a:gd name="adj2" fmla="val -861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chemeClr val="bg1"/>
                </a:solidFill>
              </a:rPr>
              <a:t>Tato váza není  taková jakou je sama o sobě, ale taková jaká se zdá být v daném čase a prostoru, kde se nachází.</a:t>
            </a:r>
          </a:p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39343" y="5949280"/>
            <a:ext cx="5304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Nazvěte tento předpoklad!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2cípá hvězda 5"/>
          <p:cNvSpPr/>
          <p:nvPr/>
        </p:nvSpPr>
        <p:spPr>
          <a:xfrm>
            <a:off x="6948264" y="260648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16.</a:t>
            </a:r>
            <a:endParaRPr lang="cs-CZ" sz="36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1052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ea typeface="MS Gothic" pitchFamily="49" charset="-128"/>
                <a:cs typeface="Tahoma" pitchFamily="34" charset="0"/>
              </a:rPr>
              <a:t>Hodnocení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kreditů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procent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bodů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– 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0 - 1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 kredit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– 19%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2 - 4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– 29%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5 - 6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 – 39%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7 - 9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 – 49%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10 -11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r>
                        <a:rPr lang="cs-CZ" baseline="0" dirty="0" smtClean="0"/>
                        <a:t> – 59%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12 - 14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 – 69%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15 - 16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7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 – 79%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17 - 19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8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 – 89%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 - 21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9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 – 99%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22 - 24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0;1;2</a:t>
            </a:r>
            <a:endParaRPr lang="cs-CZ" sz="1800" dirty="0"/>
          </a:p>
        </p:txBody>
      </p:sp>
      <p:sp>
        <p:nvSpPr>
          <p:cNvPr id="5" name="12cípá hvězda 4"/>
          <p:cNvSpPr/>
          <p:nvPr/>
        </p:nvSpPr>
        <p:spPr>
          <a:xfrm>
            <a:off x="6588125" y="549275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1.</a:t>
            </a:r>
            <a:endParaRPr lang="cs-CZ" sz="36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196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 	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1.V širším smyslu odmítání víry v existenci Boha či božstev.</a:t>
            </a:r>
          </a:p>
          <a:p>
            <a:pPr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2. V obecném smyslu je to víra v Boha.</a:t>
            </a:r>
          </a:p>
          <a:p>
            <a:pPr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3. Filosofický či světový názor, založený na přesvědčení, že všechno, co jest, tvoří jeden celek, který je božské povahy.</a:t>
            </a:r>
          </a:p>
          <a:p>
            <a:pPr>
              <a:buNone/>
            </a:pPr>
            <a:r>
              <a:rPr lang="cs-CZ" b="1" dirty="0" smtClean="0"/>
              <a:t>Nazvi jednotlivá tvrzení!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51275" y="260350"/>
            <a:ext cx="1295400" cy="706438"/>
          </a:xfrm>
        </p:spPr>
        <p:txBody>
          <a:bodyPr/>
          <a:lstStyle/>
          <a:p>
            <a:pPr eaLnBrk="1" hangingPunct="1"/>
            <a:r>
              <a:rPr lang="cs-CZ" sz="1800" b="1" smtClean="0"/>
              <a:t>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77321" y="2420888"/>
            <a:ext cx="8280920" cy="249299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/>
            <a:r>
              <a:rPr lang="cs-CZ" sz="2400" dirty="0">
                <a:latin typeface="Arial" pitchFamily="34" charset="0"/>
                <a:cs typeface="Arial" pitchFamily="34" charset="0"/>
              </a:rPr>
              <a:t>Jsoucno tvoří dvě na sobě nezávislé substance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substance je bytím nezávislým, soběstačným, její vlastností je myšlení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Hmotná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substance se rozkládá v prostoru, její vlastností je rozlehlost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Hmotou jsou jen prostorová tělesa. </a:t>
            </a:r>
            <a:endParaRPr lang="cs-CZ" sz="3600" b="1" dirty="0" smtClean="0">
              <a:latin typeface="Times New Roman" pitchFamily="18" charset="0"/>
            </a:endParaRPr>
          </a:p>
          <a:p>
            <a:pPr marL="342900" indent="-342900"/>
            <a:r>
              <a:rPr lang="cs-CZ" sz="3200" b="1" dirty="0" smtClean="0">
                <a:latin typeface="Times New Roman" pitchFamily="18" charset="0"/>
              </a:rPr>
              <a:t>O </a:t>
            </a:r>
            <a:r>
              <a:rPr lang="cs-CZ" sz="3200" b="1" dirty="0">
                <a:latin typeface="Times New Roman" pitchFamily="18" charset="0"/>
              </a:rPr>
              <a:t>jaký pohled na bytí se  tu jedná</a:t>
            </a:r>
            <a:r>
              <a:rPr lang="cs-CZ" sz="3600" b="1" dirty="0" smtClean="0">
                <a:latin typeface="Times New Roman" pitchFamily="18" charset="0"/>
              </a:rPr>
              <a:t>?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6858016" y="428604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2.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33285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80000"/>
              </a:lnSpc>
              <a:buFont typeface="+mj-lt"/>
              <a:buAutoNum type="alphaLcParenR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Jeden z novověkých myšlenkových proudů, označující jako myšlení založený na uznání rozumu jako zdroje poznání i mravních hodnot.</a:t>
            </a:r>
          </a:p>
          <a:p>
            <a:pPr marL="447675" indent="-447675" algn="just">
              <a:lnSpc>
                <a:spcPct val="80000"/>
              </a:lnSpc>
              <a:buFontTx/>
              <a:buAutoNum type="alphaLcParenR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Filosofický směr  považující zkušenost za jediný zdroj poznání .</a:t>
            </a:r>
          </a:p>
          <a:p>
            <a:pPr marL="447675" indent="-447675" algn="just">
              <a:lnSpc>
                <a:spcPct val="80000"/>
              </a:lnSpc>
              <a:buFontTx/>
              <a:buAutoNum type="alphaLcParenR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Směr filosofování , který zdůrazňuje prvotnost subjektu, tj. „Já”, v poznání a bytí.</a:t>
            </a:r>
            <a:endParaRPr lang="cs-CZ" sz="24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789548" y="4149080"/>
            <a:ext cx="356490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cs-CZ" sz="3200" b="1" dirty="0">
                <a:latin typeface="Times New Roman" pitchFamily="18" charset="0"/>
              </a:rPr>
              <a:t>Přiřaď </a:t>
            </a:r>
            <a:r>
              <a:rPr lang="cs-CZ" sz="3200" b="1" dirty="0" smtClean="0">
                <a:latin typeface="Times New Roman" pitchFamily="18" charset="0"/>
              </a:rPr>
              <a:t>směr!</a:t>
            </a:r>
            <a:endParaRPr lang="cs-CZ" sz="3200" b="1" dirty="0">
              <a:latin typeface="Times New Roman" pitchFamily="18" charset="0"/>
            </a:endParaRPr>
          </a:p>
          <a:p>
            <a:pPr marL="342900" indent="-342900"/>
            <a:r>
              <a:rPr lang="cs-CZ" sz="3200" b="1" dirty="0" smtClean="0">
                <a:latin typeface="Times New Roman" pitchFamily="18" charset="0"/>
              </a:rPr>
              <a:t>1. Subjektivismus</a:t>
            </a:r>
            <a:endParaRPr lang="cs-CZ" sz="3200" b="1" dirty="0">
              <a:latin typeface="Times New Roman" pitchFamily="18" charset="0"/>
            </a:endParaRPr>
          </a:p>
          <a:p>
            <a:pPr marL="342900" indent="-342900"/>
            <a:r>
              <a:rPr lang="cs-CZ" sz="3200" b="1" dirty="0" smtClean="0">
                <a:latin typeface="Times New Roman" pitchFamily="18" charset="0"/>
              </a:rPr>
              <a:t>2. Racionalismus</a:t>
            </a:r>
            <a:endParaRPr lang="cs-CZ" sz="3200" b="1" dirty="0">
              <a:latin typeface="Times New Roman" pitchFamily="18" charset="0"/>
            </a:endParaRPr>
          </a:p>
          <a:p>
            <a:pPr marL="342900" indent="-342900"/>
            <a:r>
              <a:rPr lang="cs-CZ" sz="3200" b="1" dirty="0" smtClean="0">
                <a:latin typeface="Times New Roman" pitchFamily="18" charset="0"/>
              </a:rPr>
              <a:t>3. Empirism</a:t>
            </a:r>
            <a:r>
              <a:rPr lang="cs-CZ" sz="3600" b="1" dirty="0" smtClean="0">
                <a:latin typeface="Times New Roman" pitchFamily="18" charset="0"/>
              </a:rPr>
              <a:t>us</a:t>
            </a:r>
          </a:p>
          <a:p>
            <a:pPr marL="342900" indent="-342900"/>
            <a:endParaRPr lang="cs-CZ" b="1" dirty="0" smtClean="0">
              <a:latin typeface="Times New Roman" pitchFamily="18" charset="0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3687762" y="138113"/>
            <a:ext cx="11002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Times New Roman" pitchFamily="18" charset="0"/>
              </a:rPr>
              <a:t>0;1</a:t>
            </a:r>
            <a:r>
              <a:rPr lang="cs-CZ" b="1" dirty="0">
                <a:latin typeface="Times New Roman" pitchFamily="18" charset="0"/>
              </a:rPr>
              <a:t>;</a:t>
            </a:r>
            <a:r>
              <a:rPr lang="cs-CZ" b="1" dirty="0" smtClean="0">
                <a:latin typeface="Times New Roman" pitchFamily="18" charset="0"/>
              </a:rPr>
              <a:t>2</a:t>
            </a:r>
            <a:endParaRPr lang="cs-CZ" b="1" dirty="0">
              <a:latin typeface="Times New Roman" pitchFamily="18" charset="0"/>
            </a:endParaRPr>
          </a:p>
        </p:txBody>
      </p:sp>
      <p:sp>
        <p:nvSpPr>
          <p:cNvPr id="5" name="12cípá hvězda 4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3.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92894" y="2204864"/>
            <a:ext cx="874871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Podle J. Locka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by měla být moc ve státě rozdělena na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zákonodárnou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(legislativní)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a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výkonnou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(exekutivní)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Výkonnou moc představuje vládce a zákonodárnou parlament. Zákony jsou platné rovněž pro panovníka. Známý francouzský filosof přichází ještě s mocí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soudní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která, by měla být nezávislá na obou předchozích. Tímto způsobem je i dnes rozdělena ústava v demokratických státech.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      </a:t>
            </a:r>
            <a:endParaRPr lang="cs-CZ" sz="28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O kterého filosofa jde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356100" y="260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1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4.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eaLnBrk="1" hangingPunct="1"/>
            <a:r>
              <a:rPr lang="cs-CZ" sz="1800" b="1" smtClean="0"/>
              <a:t>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49" y="1988840"/>
            <a:ext cx="8496943" cy="2817440"/>
          </a:xfrm>
        </p:spPr>
        <p:txBody>
          <a:bodyPr/>
          <a:lstStyle/>
          <a:p>
            <a:pPr lvl="0">
              <a:buNone/>
            </a:pPr>
            <a:r>
              <a:rPr lang="cs-CZ" sz="2800" dirty="0" smtClean="0"/>
              <a:t>	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Rene Descartes říká, že pramenem omylu jsme my:</a:t>
            </a:r>
          </a:p>
          <a:p>
            <a:pPr algn="just">
              <a:buNone/>
            </a:pP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 	„Máli být všechno poznání odvozeno z nejjednodušších principů, musím si napřed zjednat jistotu o nepochybnosti svého východiska“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Filosof je skeptický ke svým výsledkům. O jakou skepsi se tu jedná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eaLnBrk="1" hangingPunct="1">
              <a:buFontTx/>
              <a:buNone/>
            </a:pPr>
            <a:endParaRPr lang="cs-CZ" sz="2800" dirty="0" smtClean="0">
              <a:latin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5.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800" b="1" smtClean="0"/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55" y="2564904"/>
            <a:ext cx="8229600" cy="1612776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Tento pohled na existenci boha prosazuje myšlenku, že Bůh svět stvořil, ale dále již do jeho dění nezasahuje.</a:t>
            </a:r>
          </a:p>
          <a:p>
            <a:pPr eaLnBrk="1" hangingPunct="1">
              <a:buFontTx/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Nazvi tento pohled!</a:t>
            </a:r>
          </a:p>
          <a:p>
            <a:pPr eaLnBrk="1" hangingPunct="1"/>
            <a:endParaRPr lang="cs-CZ" sz="2800" dirty="0" smtClean="0"/>
          </a:p>
          <a:p>
            <a:pPr eaLnBrk="1" hangingPunct="1">
              <a:buFontTx/>
              <a:buNone/>
            </a:pPr>
            <a:endParaRPr lang="cs-CZ" sz="2800" dirty="0" smtClean="0">
              <a:latin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072330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6.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800" b="1" smtClean="0"/>
              <a:t>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2275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i="1" dirty="0" smtClean="0"/>
              <a:t>	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1. Při poznání musíme očistit myšlení od všech předsudků a tradovaných omylů a znát a používat správný způsob myšlení a bádání.</a:t>
            </a:r>
          </a:p>
          <a:p>
            <a:pPr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2.  Podstatou světa jsou, jakési duchovní atomy (celostní vesmír), které  jsou nejmenší nedělitelné, věčné a nezničitelné, mají individuální povahu a navzájem se liší . Její typická vlastnost je neustálá změna, vnitřní aktivita a harmonie.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Nazvi tyto předsudky a duchovní atomy (Leibniz, Bacon)!</a:t>
            </a:r>
          </a:p>
          <a:p>
            <a:pPr>
              <a:buNone/>
            </a:pPr>
            <a:endParaRPr lang="cs-CZ" dirty="0" smtClean="0"/>
          </a:p>
          <a:p>
            <a:pPr eaLnBrk="1" hangingPunct="1">
              <a:buFontTx/>
              <a:buNone/>
              <a:defRPr/>
            </a:pPr>
            <a:endParaRPr lang="cs-CZ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defRPr/>
            </a:pPr>
            <a:endParaRPr lang="cs-CZ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6" name="12cípá hvězda 5"/>
          <p:cNvSpPr/>
          <p:nvPr/>
        </p:nvSpPr>
        <p:spPr>
          <a:xfrm>
            <a:off x="6588125" y="549275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7.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34910" y="1916832"/>
            <a:ext cx="8166100" cy="34516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marL="392113" lvl="1" indent="-196850" defTabSz="407988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b="1" i="1" dirty="0">
                <a:latin typeface="Arial" pitchFamily="34" charset="0"/>
                <a:cs typeface="Arial" pitchFamily="34" charset="0"/>
              </a:rPr>
              <a:t>Apriorní formy poznání podle </a:t>
            </a:r>
            <a:r>
              <a:rPr lang="cs-CZ" sz="2400" b="1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cs-CZ" sz="2400" b="1" i="1" dirty="0">
                <a:latin typeface="Arial" pitchFamily="34" charset="0"/>
                <a:cs typeface="Arial" pitchFamily="34" charset="0"/>
              </a:rPr>
              <a:t>.Kanta jsou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: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defTabSz="407988">
              <a:buFont typeface="Wingdings" pitchFamily="2" charset="2"/>
              <a:buChar char="§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prostor</a:t>
            </a:r>
          </a:p>
          <a:p>
            <a:pPr defTabSz="407988">
              <a:buFont typeface="Wingdings" pitchFamily="2" charset="2"/>
              <a:buChar char="§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čas</a:t>
            </a:r>
          </a:p>
          <a:p>
            <a:pPr defTabSz="407988">
              <a:buFont typeface="Wingdings" pitchFamily="2" charset="2"/>
              <a:buChar char="§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kauzalita</a:t>
            </a:r>
          </a:p>
          <a:p>
            <a:pPr defTabSz="407988">
              <a:buFont typeface="Wingdings" pitchFamily="2" charset="2"/>
              <a:buChar char="§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zkušenost</a:t>
            </a:r>
            <a:endParaRPr lang="cs-CZ" sz="3200" b="1" dirty="0" smtClean="0">
              <a:latin typeface="Arial" pitchFamily="34" charset="0"/>
              <a:cs typeface="Arial" pitchFamily="34" charset="0"/>
            </a:endParaRPr>
          </a:p>
          <a:p>
            <a: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Je to pravda? Když ne, tak která forma není formou apriorní?</a:t>
            </a:r>
          </a:p>
          <a:p>
            <a: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92113" lvl="1" indent="-196850" defTabSz="407988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en-GB" sz="2400" b="1" dirty="0">
              <a:latin typeface="Times New Roman" pitchFamily="18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832225" y="64135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</a:rPr>
              <a:t>1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8.</a:t>
            </a:r>
            <a:endParaRPr lang="cs-CZ" sz="3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535</Words>
  <Application>Microsoft Office PowerPoint</Application>
  <PresentationFormat>Předvádění na obrazovce (4:3)</PresentationFormat>
  <Paragraphs>141</Paragraphs>
  <Slides>18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MS Gothic</vt:lpstr>
      <vt:lpstr>Arial</vt:lpstr>
      <vt:lpstr>Calibri</vt:lpstr>
      <vt:lpstr>Tahoma</vt:lpstr>
      <vt:lpstr>Times New Roman</vt:lpstr>
      <vt:lpstr>Wingdings</vt:lpstr>
      <vt:lpstr>Motiv sady Office</vt:lpstr>
      <vt:lpstr>Novověká filosofie</vt:lpstr>
      <vt:lpstr>0;1;2</vt:lpstr>
      <vt:lpstr>1</vt:lpstr>
      <vt:lpstr>Prezentace aplikace PowerPoint</vt:lpstr>
      <vt:lpstr>Prezentace aplikace PowerPoint</vt:lpstr>
      <vt:lpstr>1</vt:lpstr>
      <vt:lpstr>1</vt:lpstr>
      <vt:lpstr>2</vt:lpstr>
      <vt:lpstr>Prezentace aplikace PowerPoint</vt:lpstr>
      <vt:lpstr>Prezentace aplikace PowerPoint</vt:lpstr>
      <vt:lpstr>Prezentace aplikace PowerPoint</vt:lpstr>
      <vt:lpstr>1</vt:lpstr>
      <vt:lpstr>Prezentace aplikace PowerPoint</vt:lpstr>
      <vt:lpstr>0;1;3</vt:lpstr>
      <vt:lpstr>Prezentace aplikace PowerPoint</vt:lpstr>
      <vt:lpstr>Prezentace aplikace PowerPoint</vt:lpstr>
      <vt:lpstr>Prezentace aplikace PowerPoint</vt:lpstr>
      <vt:lpstr>Hodnocení</vt:lpstr>
    </vt:vector>
  </TitlesOfParts>
  <Company>GJOKH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Středověká  a novověká filosofie</dc:title>
  <dc:creator>manak</dc:creator>
  <cp:lastModifiedBy>Zdeněk Maňák</cp:lastModifiedBy>
  <cp:revision>20</cp:revision>
  <dcterms:created xsi:type="dcterms:W3CDTF">2011-12-14T12:18:00Z</dcterms:created>
  <dcterms:modified xsi:type="dcterms:W3CDTF">2015-01-05T13:50:10Z</dcterms:modified>
</cp:coreProperties>
</file>