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336" y="4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5BD43-FEE2-44E5-899A-649C21EA54B0}" type="datetimeFigureOut">
              <a:rPr lang="cs-CZ" smtClean="0"/>
              <a:t>10. 5. 2015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250FA-C3E9-44A9-B286-AD30F4D207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407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8BD95-3153-476F-8025-3C0F27E9F532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3825A-C6FE-4126-8E99-7BCA65F8058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13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B5275D-34CE-4439-A71E-EC34B54843B5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68622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solidFill>
                  <a:schemeClr val="bg1"/>
                </a:solidFill>
              </a:rPr>
              <a:t>Politickou nezávislost na jiných státech.</a:t>
            </a:r>
          </a:p>
          <a:p>
            <a:r>
              <a:rPr lang="cs-CZ" smtClean="0">
                <a:solidFill>
                  <a:schemeClr val="bg1"/>
                </a:solidFill>
              </a:rPr>
              <a:t>Právo vytvářet samostatnou nezávislou politiku.</a:t>
            </a:r>
          </a:p>
          <a:p>
            <a:r>
              <a:rPr lang="cs-CZ" smtClean="0">
                <a:solidFill>
                  <a:schemeClr val="bg1"/>
                </a:solidFill>
              </a:rPr>
              <a:t>Uzavírat dohody a smlouvy.</a:t>
            </a:r>
          </a:p>
          <a:p>
            <a:r>
              <a:rPr lang="cs-CZ" smtClean="0">
                <a:solidFill>
                  <a:schemeClr val="bg1"/>
                </a:solidFill>
              </a:rPr>
              <a:t>Navazovat diplomatické styky.</a:t>
            </a:r>
          </a:p>
          <a:p>
            <a:r>
              <a:rPr lang="cs-CZ" smtClean="0">
                <a:solidFill>
                  <a:schemeClr val="bg1"/>
                </a:solidFill>
              </a:rPr>
              <a:t>Zvláštní subjekty mezinárodních vztahů jsou </a:t>
            </a:r>
            <a:r>
              <a:rPr lang="cs-CZ" i="1" smtClean="0">
                <a:solidFill>
                  <a:schemeClr val="bg1"/>
                </a:solidFill>
              </a:rPr>
              <a:t>velmoci</a:t>
            </a:r>
            <a:r>
              <a:rPr lang="cs-CZ" smtClean="0">
                <a:solidFill>
                  <a:schemeClr val="bg1"/>
                </a:solidFill>
              </a:rPr>
              <a:t> -  mocné státy, které mají rozhodující slovo ve světě - Francie, Rusko, Čína, USA, GB</a:t>
            </a:r>
          </a:p>
          <a:p>
            <a:endParaRPr lang="en-GB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AF403-CE4A-415C-BAE3-BDE7324459BE}" type="slidenum">
              <a:rPr lang="cs-CZ" smtClean="0"/>
              <a:pPr/>
              <a:t>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732583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solidFill>
                  <a:schemeClr val="bg1"/>
                </a:solidFill>
              </a:rPr>
              <a:t>Politickou nezávislost na jiných státech.</a:t>
            </a:r>
          </a:p>
          <a:p>
            <a:r>
              <a:rPr lang="cs-CZ" smtClean="0">
                <a:solidFill>
                  <a:schemeClr val="bg1"/>
                </a:solidFill>
              </a:rPr>
              <a:t>Právo vytvářet samostatnou nezávislou politiku.</a:t>
            </a:r>
          </a:p>
          <a:p>
            <a:r>
              <a:rPr lang="cs-CZ" smtClean="0">
                <a:solidFill>
                  <a:schemeClr val="bg1"/>
                </a:solidFill>
              </a:rPr>
              <a:t>Uzavírat dohody a smlouvy.</a:t>
            </a:r>
          </a:p>
          <a:p>
            <a:r>
              <a:rPr lang="cs-CZ" smtClean="0">
                <a:solidFill>
                  <a:schemeClr val="bg1"/>
                </a:solidFill>
              </a:rPr>
              <a:t>Navazovat diplomatické styky.</a:t>
            </a:r>
          </a:p>
          <a:p>
            <a:r>
              <a:rPr lang="cs-CZ" smtClean="0">
                <a:solidFill>
                  <a:schemeClr val="bg1"/>
                </a:solidFill>
              </a:rPr>
              <a:t>Zvláštní subjekty mezinárodních vztahů jsou </a:t>
            </a:r>
            <a:r>
              <a:rPr lang="cs-CZ" i="1" smtClean="0">
                <a:solidFill>
                  <a:schemeClr val="bg1"/>
                </a:solidFill>
              </a:rPr>
              <a:t>velmoci</a:t>
            </a:r>
            <a:r>
              <a:rPr lang="cs-CZ" smtClean="0">
                <a:solidFill>
                  <a:schemeClr val="bg1"/>
                </a:solidFill>
              </a:rPr>
              <a:t> -  mocné státy, které mají rozhodující slovo ve světě - Francie, Rusko, Čína, USA, GB</a:t>
            </a:r>
          </a:p>
          <a:p>
            <a:endParaRPr lang="en-GB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AF403-CE4A-415C-BAE3-BDE7324459BE}" type="slidenum">
              <a:rPr lang="cs-CZ" smtClean="0"/>
              <a:pPr/>
              <a:t>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8044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67EAA-2953-46C0-B379-8F9BACADB689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87370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B2886B-8EB9-4CCE-AC3A-AD7463DB0576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9394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3A23B7-1501-4968-84AD-553370301397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45879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2" descr="http://upload.wikimedia.org/wikipedia/commons/thumb/2/25/CD.svg/220px-CD.svg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48" y="2152666"/>
            <a:ext cx="131104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bvoed.de/assets/images/Icons_neu/eu-fla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672" y="2173586"/>
            <a:ext cx="843176" cy="84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www.izraelapalestina.cz/wp-content/uploads/UN-LOGO-copy-300x300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624" y="2152666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http://www.crwflags.com/fotw/images/n/nat_r.gif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245" y="2133482"/>
            <a:ext cx="952247" cy="95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2" descr="http://upload.wikimedia.org/wikipedia/commons/thumb/2/25/CD.svg/220px-CD.svg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921" y="30480"/>
            <a:ext cx="131104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bvoed.de/assets/images/Icons_neu/eu-fla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4376" y="6014824"/>
            <a:ext cx="843176" cy="84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www.izraelapalestina.cz/wp-content/uploads/UN-LOGO-copy-300x300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493" y="5993904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http://www.crwflags.com/fotw/images/n/nat_r.gif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998" y="0"/>
            <a:ext cx="952247" cy="95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26" name="Picture 2" descr="http://upload.wikimedia.org/wikipedia/commons/thumb/2/25/CD.svg/220px-CD.svg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84" y="2885792"/>
            <a:ext cx="131104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bvoed.de/assets/images/Icons_neu/eu-fla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3108" y="2906712"/>
            <a:ext cx="843176" cy="84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izraelapalestina.cz/wp-content/uploads/UN-LOGO-copy-300x300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060" y="2885792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crwflags.com/fotw/images/n/nat_r.gif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681" y="2866608"/>
            <a:ext cx="952247" cy="95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2" descr="http://upload.wikimedia.org/wikipedia/commons/thumb/2/25/CD.svg/220px-CD.svg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921" y="-17958"/>
            <a:ext cx="131104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bvoed.de/assets/images/Icons_neu/eu-fla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2848" y="6031834"/>
            <a:ext cx="843176" cy="84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www.izraelapalestina.cz/wp-content/uploads/UN-LOGO-copy-300x300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93904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http://www.crwflags.com/fotw/images/n/nat_r.gif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8888" y="0"/>
            <a:ext cx="952247" cy="95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Picture 2" descr="http://upload.wikimedia.org/wikipedia/commons/thumb/2/25/CD.svg/220px-CD.svg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36"/>
            <a:ext cx="131104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www.bvoed.de/assets/images/Icons_neu/eu-fla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5904" y="6004364"/>
            <a:ext cx="843176" cy="84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http://www.izraelapalestina.cz/wp-content/uploads/UN-LOGO-copy-300x300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93904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://www.crwflags.com/fotw/images/n/nat_r.gif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753" y="-12448"/>
            <a:ext cx="952247" cy="95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6" name="Picture 2" descr="http://upload.wikimedia.org/wikipedia/commons/thumb/2/25/CD.svg/220px-CD.svg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921" y="20960"/>
            <a:ext cx="131104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bvoed.de/assets/images/Icons_neu/eu-fla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8824" y="5989299"/>
            <a:ext cx="843176" cy="84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www.izraelapalestina.cz/wp-content/uploads/UN-LOGO-copy-300x300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2545" y="20960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ttp://www.crwflags.com/fotw/images/n/nat_r.gif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0227"/>
            <a:ext cx="952247" cy="95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Picture 2" descr="http://upload.wikimedia.org/wikipedia/commons/thumb/2/25/CD.svg/220px-CD.svg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76" y="260648"/>
            <a:ext cx="131104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bvoed.de/assets/images/Icons_neu/eu-flag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9400" y="281568"/>
            <a:ext cx="843176" cy="84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izraelapalestina.cz/wp-content/uploads/UN-LOGO-copy-300x300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352" y="260648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://www.crwflags.com/fotw/images/n/nat_r.gif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973" y="241464"/>
            <a:ext cx="952247" cy="95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3C4C4-1623-4E78-BB56-1D49B2357D08}" type="datetimeFigureOut">
              <a:rPr lang="cs-CZ" smtClean="0"/>
              <a:pPr/>
              <a:t>10. 5. 2015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6CFD7-BFE1-43F3-9F54-57103BD1E67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vztahy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Zkušební test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0433" y="1776483"/>
            <a:ext cx="3309938" cy="2447725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sz="2800" i="1" dirty="0"/>
              <a:t>	</a:t>
            </a:r>
            <a:r>
              <a:rPr lang="cs-CZ" sz="2800" b="1" dirty="0"/>
              <a:t>vědecká disciplína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800" b="1" dirty="0"/>
              <a:t>	nalézt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800" b="1" dirty="0"/>
              <a:t>	bezpečnější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800" b="1" dirty="0"/>
              <a:t>	lidé,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2800" b="1" dirty="0"/>
              <a:t>	 společnosti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cs-CZ" sz="2800" b="1" dirty="0"/>
          </a:p>
          <a:p>
            <a:pPr algn="just">
              <a:buFontTx/>
              <a:buNone/>
            </a:pP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740433" y="1099066"/>
            <a:ext cx="6868804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chemeClr val="bg1"/>
                </a:solidFill>
              </a:rPr>
              <a:t>Sestav se slov definici mezinárodních vztahů!</a:t>
            </a:r>
            <a:endParaRPr lang="cs-CZ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125" name="TextovéPole 5"/>
          <p:cNvSpPr txBox="1">
            <a:spLocks noChangeArrowheads="1"/>
          </p:cNvSpPr>
          <p:nvPr/>
        </p:nvSpPr>
        <p:spPr bwMode="auto">
          <a:xfrm>
            <a:off x="6783886" y="1779354"/>
            <a:ext cx="2846485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 dirty="0"/>
              <a:t>efektivnější </a:t>
            </a:r>
          </a:p>
          <a:p>
            <a:r>
              <a:rPr lang="cs-CZ" sz="2800" b="1" dirty="0"/>
              <a:t>prostředky </a:t>
            </a:r>
          </a:p>
          <a:p>
            <a:r>
              <a:rPr lang="cs-CZ" sz="2800" b="1" dirty="0"/>
              <a:t>organizace vztahů</a:t>
            </a:r>
          </a:p>
          <a:p>
            <a:r>
              <a:rPr lang="cs-CZ" sz="2800" b="1" dirty="0"/>
              <a:t>vlády</a:t>
            </a:r>
          </a:p>
          <a:p>
            <a:r>
              <a:rPr lang="cs-CZ" sz="2800" b="1" dirty="0"/>
              <a:t>ekonomika.</a:t>
            </a:r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023992" y="1846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2</a:t>
            </a:r>
            <a:endParaRPr lang="cs-CZ" dirty="0"/>
          </a:p>
        </p:txBody>
      </p:sp>
      <p:sp>
        <p:nvSpPr>
          <p:cNvPr id="10" name="Výbuch 1 9"/>
          <p:cNvSpPr/>
          <p:nvPr/>
        </p:nvSpPr>
        <p:spPr>
          <a:xfrm>
            <a:off x="479376" y="184666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 sz="2800" b="1" dirty="0"/>
          </a:p>
          <a:p>
            <a:pPr>
              <a:buFontTx/>
              <a:buNone/>
            </a:pPr>
            <a:endParaRPr lang="cs-CZ" sz="2800" b="1" dirty="0"/>
          </a:p>
          <a:p>
            <a:pPr>
              <a:buFontTx/>
              <a:buNone/>
            </a:pPr>
            <a:r>
              <a:rPr lang="cs-CZ" sz="2800" b="1" dirty="0"/>
              <a:t>				</a:t>
            </a:r>
            <a:endParaRPr lang="en-GB" sz="2800" b="1" dirty="0"/>
          </a:p>
        </p:txBody>
      </p:sp>
      <p:sp>
        <p:nvSpPr>
          <p:cNvPr id="4" name="Obdélník 3"/>
          <p:cNvSpPr/>
          <p:nvPr/>
        </p:nvSpPr>
        <p:spPr>
          <a:xfrm>
            <a:off x="3181964" y="3212976"/>
            <a:ext cx="628742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chemeClr val="bg1"/>
                </a:solidFill>
              </a:rPr>
              <a:t>Kdo je subjektem mezinárodních vztahů?</a:t>
            </a:r>
            <a:endParaRPr lang="cs-CZ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023991" y="4205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</a:t>
            </a:r>
            <a:endParaRPr lang="cs-CZ" dirty="0"/>
          </a:p>
        </p:txBody>
      </p:sp>
      <p:sp>
        <p:nvSpPr>
          <p:cNvPr id="6" name="Výbuch 1 5"/>
          <p:cNvSpPr/>
          <p:nvPr/>
        </p:nvSpPr>
        <p:spPr>
          <a:xfrm>
            <a:off x="5717634" y="812716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344605" y="3284984"/>
            <a:ext cx="566046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chemeClr val="bg1"/>
                </a:solidFill>
              </a:rPr>
              <a:t>Jaký je rozdíl mezi státem a velmoci?</a:t>
            </a:r>
            <a:endParaRPr lang="cs-CZ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023992" y="6692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</a:t>
            </a:r>
            <a:endParaRPr lang="cs-CZ" dirty="0"/>
          </a:p>
        </p:txBody>
      </p:sp>
      <p:sp>
        <p:nvSpPr>
          <p:cNvPr id="6" name="Výbuch 1 5"/>
          <p:cNvSpPr/>
          <p:nvPr/>
        </p:nvSpPr>
        <p:spPr>
          <a:xfrm>
            <a:off x="5717635" y="1247369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719736" y="5602272"/>
            <a:ext cx="5472608" cy="12557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bg1"/>
                </a:solidFill>
              </a:rPr>
              <a:t>Jaký je hlavní nástroj zahraniční politiky a definuj ho z nabídnutých slov? 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952800" y="2103203"/>
            <a:ext cx="6480720" cy="31085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800" b="1" dirty="0"/>
              <a:t>umění</a:t>
            </a:r>
          </a:p>
          <a:p>
            <a:pPr algn="ctr">
              <a:defRPr/>
            </a:pPr>
            <a:r>
              <a:rPr lang="cs-CZ" sz="2800" b="1" dirty="0"/>
              <a:t>různých</a:t>
            </a:r>
          </a:p>
          <a:p>
            <a:pPr algn="ctr">
              <a:defRPr/>
            </a:pPr>
            <a:r>
              <a:rPr lang="cs-CZ" sz="2800" b="1" dirty="0"/>
              <a:t>jednání </a:t>
            </a:r>
          </a:p>
          <a:p>
            <a:pPr algn="ctr">
              <a:defRPr/>
            </a:pPr>
            <a:r>
              <a:rPr lang="cs-CZ" sz="2800" b="1" dirty="0"/>
              <a:t>zástupci</a:t>
            </a:r>
          </a:p>
          <a:p>
            <a:pPr algn="ctr">
              <a:defRPr/>
            </a:pPr>
            <a:r>
              <a:rPr lang="cs-CZ" sz="2800" b="1" dirty="0"/>
              <a:t> o</a:t>
            </a:r>
          </a:p>
          <a:p>
            <a:pPr algn="ctr">
              <a:defRPr/>
            </a:pPr>
            <a:r>
              <a:rPr lang="cs-CZ" sz="2800" b="1" dirty="0"/>
              <a:t>mezi </a:t>
            </a:r>
          </a:p>
          <a:p>
            <a:pPr algn="ctr">
              <a:defRPr/>
            </a:pPr>
            <a:r>
              <a:rPr lang="cs-CZ" sz="2800" b="1" dirty="0"/>
              <a:t>států</a:t>
            </a:r>
            <a:endParaRPr lang="cs-CZ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Výbuch 1 9"/>
          <p:cNvSpPr/>
          <p:nvPr/>
        </p:nvSpPr>
        <p:spPr>
          <a:xfrm>
            <a:off x="5735960" y="989387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136574" y="2973288"/>
            <a:ext cx="5112568" cy="839417"/>
          </a:xfr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s-CZ" sz="2800" b="1" dirty="0">
                <a:solidFill>
                  <a:schemeClr val="bg1"/>
                </a:solidFill>
              </a:rPr>
              <a:t>Doplň!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668457" y="1701415"/>
            <a:ext cx="2081019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b="1" dirty="0">
                <a:latin typeface="Arial Black" pitchFamily="34" charset="0"/>
              </a:rPr>
              <a:t>Co je EU?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2678543" y="2654104"/>
            <a:ext cx="2659702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b="1" dirty="0">
                <a:latin typeface="Arial Black" pitchFamily="34" charset="0"/>
              </a:rPr>
              <a:t>Kdy vznikla?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2684156" y="3603071"/>
            <a:ext cx="6109365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b="1" dirty="0">
                <a:latin typeface="Arial Black" pitchFamily="34" charset="0"/>
              </a:rPr>
              <a:t>Kdy vstoupila ČR do EU a jak?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678543" y="4552038"/>
            <a:ext cx="3323923" cy="52322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b="1" dirty="0">
                <a:latin typeface="Arial Black" pitchFamily="34" charset="0"/>
              </a:rPr>
              <a:t>Kolik má členů?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023992" y="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4</a:t>
            </a:r>
            <a:endParaRPr lang="cs-CZ" dirty="0"/>
          </a:p>
        </p:txBody>
      </p:sp>
      <p:sp>
        <p:nvSpPr>
          <p:cNvPr id="9" name="Výbuch 1 8"/>
          <p:cNvSpPr/>
          <p:nvPr/>
        </p:nvSpPr>
        <p:spPr>
          <a:xfrm>
            <a:off x="5738838" y="380064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5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8635" y="2564904"/>
            <a:ext cx="7772400" cy="2520280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b="1" dirty="0">
                <a:solidFill>
                  <a:schemeClr val="accent5"/>
                </a:solidFill>
              </a:rPr>
              <a:t>Co je cílem OSN?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>
                <a:solidFill>
                  <a:schemeClr val="accent5"/>
                </a:solidFill>
              </a:rPr>
              <a:t>Kdy byla OSN založena?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>
                <a:solidFill>
                  <a:schemeClr val="accent5"/>
                </a:solidFill>
              </a:rPr>
              <a:t>Kde je hlavní sídlo OSN?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>
                <a:solidFill>
                  <a:schemeClr val="accent5"/>
                </a:solidFill>
              </a:rPr>
              <a:t>Od kdy je ČR členem OSN?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>
                <a:solidFill>
                  <a:schemeClr val="accent5"/>
                </a:solidFill>
              </a:rPr>
              <a:t>Kolik členských států má OSN ?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b="1" dirty="0" smtClean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023992" y="1886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5</a:t>
            </a:r>
            <a:endParaRPr lang="cs-CZ" dirty="0"/>
          </a:p>
        </p:txBody>
      </p:sp>
      <p:sp>
        <p:nvSpPr>
          <p:cNvPr id="7" name="Výbuch 1 6"/>
          <p:cNvSpPr/>
          <p:nvPr/>
        </p:nvSpPr>
        <p:spPr>
          <a:xfrm>
            <a:off x="263352" y="370598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6</a:t>
            </a:r>
            <a:endParaRPr lang="cs-CZ" b="1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410639" y="1195504"/>
            <a:ext cx="3528392" cy="720080"/>
          </a:xfr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s-CZ" sz="2800" b="1" dirty="0">
                <a:solidFill>
                  <a:schemeClr val="bg1"/>
                </a:solidFill>
              </a:rPr>
              <a:t>Odpověz!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576" y="2708920"/>
            <a:ext cx="7772400" cy="25922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accent5"/>
                </a:solidFill>
              </a:rPr>
              <a:t>Co je cílem NATO 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accent5"/>
                </a:solidFill>
              </a:rPr>
              <a:t>Kdy bylo NATO založeno?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accent5"/>
                </a:solidFill>
              </a:rPr>
              <a:t>Kde je hlavní sídlo?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accent5"/>
                </a:solidFill>
              </a:rPr>
              <a:t>Od kdy je ČR členem NATO?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accent5"/>
                </a:solidFill>
              </a:rPr>
              <a:t>Kolik členských států má NATO 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023992" y="1886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5</a:t>
            </a:r>
            <a:endParaRPr lang="cs-CZ" dirty="0"/>
          </a:p>
        </p:txBody>
      </p:sp>
      <p:sp>
        <p:nvSpPr>
          <p:cNvPr id="4" name="Výbuch 1 3"/>
          <p:cNvSpPr/>
          <p:nvPr/>
        </p:nvSpPr>
        <p:spPr>
          <a:xfrm>
            <a:off x="623392" y="260648"/>
            <a:ext cx="914400" cy="914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7</a:t>
            </a:r>
            <a:endParaRPr lang="cs-CZ" b="1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410639" y="1175048"/>
            <a:ext cx="3528392" cy="720080"/>
          </a:xfrm>
          <a:solidFill>
            <a:schemeClr val="tx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cs-CZ" sz="2800" b="1" dirty="0">
                <a:solidFill>
                  <a:schemeClr val="bg1"/>
                </a:solidFill>
              </a:rPr>
              <a:t>Odpověz!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248</Words>
  <Application>Microsoft Office PowerPoint</Application>
  <PresentationFormat>Širokoúhlá obrazovka</PresentationFormat>
  <Paragraphs>72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Motiv sady Office</vt:lpstr>
      <vt:lpstr>Mezinárodní vztahy </vt:lpstr>
      <vt:lpstr>Prezentace aplikace PowerPoint</vt:lpstr>
      <vt:lpstr>Prezentace aplikace PowerPoint</vt:lpstr>
      <vt:lpstr>Prezentace aplikace PowerPoint</vt:lpstr>
      <vt:lpstr>Prezentace aplikace PowerPoint</vt:lpstr>
      <vt:lpstr>Doplň!</vt:lpstr>
      <vt:lpstr>Odpověz!</vt:lpstr>
      <vt:lpstr>Odpověz!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vztahy</dc:title>
  <dc:creator>manak</dc:creator>
  <cp:lastModifiedBy>zdenek.manak@gymkh.eu</cp:lastModifiedBy>
  <cp:revision>12</cp:revision>
  <dcterms:created xsi:type="dcterms:W3CDTF">2014-06-09T08:41:15Z</dcterms:created>
  <dcterms:modified xsi:type="dcterms:W3CDTF">2015-05-10T17:14:14Z</dcterms:modified>
</cp:coreProperties>
</file>