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116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8BD95-3153-476F-8025-3C0F27E9F532}" type="datetimeFigureOut">
              <a:rPr lang="cs-CZ" smtClean="0"/>
              <a:pPr/>
              <a:t>10. 5. 2015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A3825A-C6FE-4126-8E99-7BCA65F805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694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B5275D-34CE-4439-A71E-EC34B54843B5}" type="slidenum">
              <a:rPr lang="cs-CZ" smtClean="0"/>
              <a:pPr/>
              <a:t>2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045169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>
                <a:solidFill>
                  <a:schemeClr val="bg1"/>
                </a:solidFill>
              </a:rPr>
              <a:t>Politickou nezávislost na jiných státech.</a:t>
            </a:r>
          </a:p>
          <a:p>
            <a:r>
              <a:rPr lang="cs-CZ" smtClean="0">
                <a:solidFill>
                  <a:schemeClr val="bg1"/>
                </a:solidFill>
              </a:rPr>
              <a:t>Právo vytvářet samostatnou nezávislou politiku.</a:t>
            </a:r>
          </a:p>
          <a:p>
            <a:r>
              <a:rPr lang="cs-CZ" smtClean="0">
                <a:solidFill>
                  <a:schemeClr val="bg1"/>
                </a:solidFill>
              </a:rPr>
              <a:t>Uzavírat dohody a smlouvy.</a:t>
            </a:r>
          </a:p>
          <a:p>
            <a:r>
              <a:rPr lang="cs-CZ" smtClean="0">
                <a:solidFill>
                  <a:schemeClr val="bg1"/>
                </a:solidFill>
              </a:rPr>
              <a:t>Navazovat diplomatické styky.</a:t>
            </a:r>
          </a:p>
          <a:p>
            <a:r>
              <a:rPr lang="cs-CZ" smtClean="0">
                <a:solidFill>
                  <a:schemeClr val="bg1"/>
                </a:solidFill>
              </a:rPr>
              <a:t>Zvláštní subjekty mezinárodních vztahů jsou </a:t>
            </a:r>
            <a:r>
              <a:rPr lang="cs-CZ" i="1" smtClean="0">
                <a:solidFill>
                  <a:schemeClr val="bg1"/>
                </a:solidFill>
              </a:rPr>
              <a:t>velmoci</a:t>
            </a:r>
            <a:r>
              <a:rPr lang="cs-CZ" smtClean="0">
                <a:solidFill>
                  <a:schemeClr val="bg1"/>
                </a:solidFill>
              </a:rPr>
              <a:t> -  mocné státy, které mají rozhodující slovo ve světě - Francie, Rusko, Čína, USA, GB</a:t>
            </a:r>
          </a:p>
          <a:p>
            <a:endParaRPr lang="en-GB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9AF403-CE4A-415C-BAE3-BDE7324459BE}" type="slidenum">
              <a:rPr lang="cs-CZ" smtClean="0"/>
              <a:pPr/>
              <a:t>3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22438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>
                <a:solidFill>
                  <a:schemeClr val="bg1"/>
                </a:solidFill>
              </a:rPr>
              <a:t>Politickou nezávislost na jiných státech.</a:t>
            </a:r>
          </a:p>
          <a:p>
            <a:r>
              <a:rPr lang="cs-CZ" smtClean="0">
                <a:solidFill>
                  <a:schemeClr val="bg1"/>
                </a:solidFill>
              </a:rPr>
              <a:t>Právo vytvářet samostatnou nezávislou politiku.</a:t>
            </a:r>
          </a:p>
          <a:p>
            <a:r>
              <a:rPr lang="cs-CZ" smtClean="0">
                <a:solidFill>
                  <a:schemeClr val="bg1"/>
                </a:solidFill>
              </a:rPr>
              <a:t>Uzavírat dohody a smlouvy.</a:t>
            </a:r>
          </a:p>
          <a:p>
            <a:r>
              <a:rPr lang="cs-CZ" smtClean="0">
                <a:solidFill>
                  <a:schemeClr val="bg1"/>
                </a:solidFill>
              </a:rPr>
              <a:t>Navazovat diplomatické styky.</a:t>
            </a:r>
          </a:p>
          <a:p>
            <a:r>
              <a:rPr lang="cs-CZ" smtClean="0">
                <a:solidFill>
                  <a:schemeClr val="bg1"/>
                </a:solidFill>
              </a:rPr>
              <a:t>Zvláštní subjekty mezinárodních vztahů jsou </a:t>
            </a:r>
            <a:r>
              <a:rPr lang="cs-CZ" i="1" smtClean="0">
                <a:solidFill>
                  <a:schemeClr val="bg1"/>
                </a:solidFill>
              </a:rPr>
              <a:t>velmoci</a:t>
            </a:r>
            <a:r>
              <a:rPr lang="cs-CZ" smtClean="0">
                <a:solidFill>
                  <a:schemeClr val="bg1"/>
                </a:solidFill>
              </a:rPr>
              <a:t> -  mocné státy, které mají rozhodující slovo ve světě - Francie, Rusko, Čína, USA, GB</a:t>
            </a:r>
          </a:p>
          <a:p>
            <a:endParaRPr lang="en-GB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9AF403-CE4A-415C-BAE3-BDE7324459BE}" type="slidenum">
              <a:rPr lang="cs-CZ" smtClean="0"/>
              <a:pPr/>
              <a:t>4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021298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067EAA-2953-46C0-B379-8F9BACADB689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625956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B2886B-8EB9-4CCE-AC3A-AD7463DB0576}" type="slidenum">
              <a:rPr lang="cs-CZ" smtClean="0"/>
              <a:pPr/>
              <a:t>7</a:t>
            </a:fld>
            <a:endParaRPr lang="cs-CZ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11667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3A23B7-1501-4968-84AD-553370301397}" type="slidenum">
              <a:rPr lang="cs-CZ" smtClean="0"/>
              <a:pPr/>
              <a:t>8</a:t>
            </a:fld>
            <a:endParaRPr lang="cs-CZ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65738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C4C4-1623-4E78-BB56-1D49B2357D08}" type="datetimeFigureOut">
              <a:rPr lang="cs-CZ" smtClean="0"/>
              <a:pPr/>
              <a:t>10. 5. 2015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CFD7-BFE1-43F3-9F54-57103BD1E6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C4C4-1623-4E78-BB56-1D49B2357D08}" type="datetimeFigureOut">
              <a:rPr lang="cs-CZ" smtClean="0"/>
              <a:pPr/>
              <a:t>10. 5. 2015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CFD7-BFE1-43F3-9F54-57103BD1E6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C4C4-1623-4E78-BB56-1D49B2357D08}" type="datetimeFigureOut">
              <a:rPr lang="cs-CZ" smtClean="0"/>
              <a:pPr/>
              <a:t>10. 5. 2015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CFD7-BFE1-43F3-9F54-57103BD1E6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C4C4-1623-4E78-BB56-1D49B2357D08}" type="datetimeFigureOut">
              <a:rPr lang="cs-CZ" smtClean="0"/>
              <a:pPr/>
              <a:t>10. 5. 2015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CFD7-BFE1-43F3-9F54-57103BD1E6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C4C4-1623-4E78-BB56-1D49B2357D08}" type="datetimeFigureOut">
              <a:rPr lang="cs-CZ" smtClean="0"/>
              <a:pPr/>
              <a:t>10. 5. 2015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CFD7-BFE1-43F3-9F54-57103BD1E6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C4C4-1623-4E78-BB56-1D49B2357D08}" type="datetimeFigureOut">
              <a:rPr lang="cs-CZ" smtClean="0"/>
              <a:pPr/>
              <a:t>10. 5. 2015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CFD7-BFE1-43F3-9F54-57103BD1E6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C4C4-1623-4E78-BB56-1D49B2357D08}" type="datetimeFigureOut">
              <a:rPr lang="cs-CZ" smtClean="0"/>
              <a:pPr/>
              <a:t>10. 5. 2015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CFD7-BFE1-43F3-9F54-57103BD1E6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C4C4-1623-4E78-BB56-1D49B2357D08}" type="datetimeFigureOut">
              <a:rPr lang="cs-CZ" smtClean="0"/>
              <a:pPr/>
              <a:t>10. 5. 2015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CFD7-BFE1-43F3-9F54-57103BD1E6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C4C4-1623-4E78-BB56-1D49B2357D08}" type="datetimeFigureOut">
              <a:rPr lang="cs-CZ" smtClean="0"/>
              <a:pPr/>
              <a:t>10. 5. 2015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CFD7-BFE1-43F3-9F54-57103BD1E6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C4C4-1623-4E78-BB56-1D49B2357D08}" type="datetimeFigureOut">
              <a:rPr lang="cs-CZ" smtClean="0"/>
              <a:pPr/>
              <a:t>10. 5. 2015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CFD7-BFE1-43F3-9F54-57103BD1E6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C4C4-1623-4E78-BB56-1D49B2357D08}" type="datetimeFigureOut">
              <a:rPr lang="cs-CZ" smtClean="0"/>
              <a:pPr/>
              <a:t>10. 5. 2015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CFD7-BFE1-43F3-9F54-57103BD1E6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3C4C4-1623-4E78-BB56-1D49B2357D08}" type="datetimeFigureOut">
              <a:rPr lang="cs-CZ" smtClean="0"/>
              <a:pPr/>
              <a:t>10. 5. 2015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6CFD7-BFE1-43F3-9F54-57103BD1E67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Mezinárodní vztahy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Zkušební test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9650" y="1557339"/>
            <a:ext cx="3309938" cy="1951037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cs-CZ" sz="2800" i="1" dirty="0"/>
              <a:t>	</a:t>
            </a:r>
            <a:r>
              <a:rPr lang="cs-CZ" sz="2800" b="1" dirty="0"/>
              <a:t>vědecká disciplína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sz="2800" b="1" dirty="0"/>
              <a:t>	nalézt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sz="2800" b="1" dirty="0"/>
              <a:t>	bezpečnější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sz="2800" b="1" dirty="0"/>
              <a:t>	lidé,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sz="2800" b="1" dirty="0"/>
              <a:t>	 společnosti 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cs-CZ" sz="2400" b="1" dirty="0"/>
          </a:p>
          <a:p>
            <a:pPr algn="just">
              <a:buFontTx/>
              <a:buNone/>
            </a:pP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681915" y="476672"/>
            <a:ext cx="6918497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cs-CZ" sz="2800" b="1" dirty="0">
                <a:solidFill>
                  <a:schemeClr val="bg1"/>
                </a:solidFill>
              </a:rPr>
              <a:t>Sestav se slov definici mezinárodních vztahů?</a:t>
            </a:r>
            <a:endParaRPr lang="cs-CZ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279650" y="4221163"/>
            <a:ext cx="7772400" cy="1808162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defRPr/>
            </a:pPr>
            <a:r>
              <a:rPr lang="cs-CZ" sz="2800" i="1" kern="0" dirty="0"/>
              <a:t>	</a:t>
            </a:r>
            <a:r>
              <a:rPr lang="cs-CZ" sz="2800" b="1" kern="0" dirty="0"/>
              <a:t>„Vědecká disciplína, která se snaží nalézt bezpečnější a efektivnější prostředky organizace vztahů mezi lidmi, společnostmi, vládami a ekonomikami</a:t>
            </a:r>
            <a:r>
              <a:rPr lang="cs-CZ" sz="2800" b="1" kern="0" dirty="0"/>
              <a:t>.“</a:t>
            </a:r>
            <a:endParaRPr lang="cs-CZ" sz="2800" b="1" kern="0" dirty="0"/>
          </a:p>
          <a:p>
            <a:pPr marL="342900" indent="-342900" algn="just" eaLnBrk="0" hangingPunct="0">
              <a:spcBef>
                <a:spcPct val="20000"/>
              </a:spcBef>
              <a:defRPr/>
            </a:pPr>
            <a:endParaRPr lang="cs-CZ" sz="2800" kern="0" dirty="0">
              <a:solidFill>
                <a:schemeClr val="bg1"/>
              </a:solidFill>
            </a:endParaRPr>
          </a:p>
        </p:txBody>
      </p:sp>
      <p:sp>
        <p:nvSpPr>
          <p:cNvPr id="5125" name="TextovéPole 5"/>
          <p:cNvSpPr txBox="1">
            <a:spLocks noChangeArrowheads="1"/>
          </p:cNvSpPr>
          <p:nvPr/>
        </p:nvSpPr>
        <p:spPr bwMode="auto">
          <a:xfrm>
            <a:off x="5807969" y="1412776"/>
            <a:ext cx="2846485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 b="1" dirty="0"/>
              <a:t>efektivnější </a:t>
            </a:r>
          </a:p>
          <a:p>
            <a:r>
              <a:rPr lang="cs-CZ" sz="2800" b="1" dirty="0"/>
              <a:t>prostředky </a:t>
            </a:r>
          </a:p>
          <a:p>
            <a:r>
              <a:rPr lang="cs-CZ" sz="2800" b="1" dirty="0"/>
              <a:t>organizace vztahů</a:t>
            </a:r>
          </a:p>
          <a:p>
            <a:r>
              <a:rPr lang="cs-CZ" sz="2800" b="1" dirty="0"/>
              <a:t>vlády</a:t>
            </a:r>
          </a:p>
          <a:p>
            <a:r>
              <a:rPr lang="cs-CZ" sz="2800" b="1" dirty="0"/>
              <a:t>ekonomika.</a:t>
            </a:r>
          </a:p>
          <a:p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023992" y="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2</a:t>
            </a:r>
            <a:endParaRPr lang="cs-CZ" dirty="0"/>
          </a:p>
        </p:txBody>
      </p:sp>
      <p:sp>
        <p:nvSpPr>
          <p:cNvPr id="10" name="Výbuch 1 9"/>
          <p:cNvSpPr/>
          <p:nvPr/>
        </p:nvSpPr>
        <p:spPr>
          <a:xfrm>
            <a:off x="9480376" y="980728"/>
            <a:ext cx="914400" cy="914400"/>
          </a:xfrm>
          <a:prstGeom prst="irregularSeal1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1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75920" y="2852936"/>
            <a:ext cx="1306488" cy="67667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cs-CZ" sz="11200" b="1" dirty="0"/>
              <a:t>STÁT</a:t>
            </a:r>
          </a:p>
          <a:p>
            <a:pPr>
              <a:buFontTx/>
              <a:buNone/>
            </a:pPr>
            <a:endParaRPr lang="cs-CZ" sz="2800" b="1" dirty="0"/>
          </a:p>
          <a:p>
            <a:pPr>
              <a:buFontTx/>
              <a:buNone/>
            </a:pPr>
            <a:endParaRPr lang="cs-CZ" sz="2800" b="1" dirty="0"/>
          </a:p>
          <a:p>
            <a:pPr>
              <a:buFontTx/>
              <a:buNone/>
            </a:pPr>
            <a:r>
              <a:rPr lang="cs-CZ" sz="2800" b="1" dirty="0"/>
              <a:t>				</a:t>
            </a:r>
            <a:endParaRPr lang="en-GB" sz="2800" b="1" dirty="0"/>
          </a:p>
        </p:txBody>
      </p:sp>
      <p:sp>
        <p:nvSpPr>
          <p:cNvPr id="4" name="Obdélník 3"/>
          <p:cNvSpPr/>
          <p:nvPr/>
        </p:nvSpPr>
        <p:spPr>
          <a:xfrm>
            <a:off x="2988596" y="404664"/>
            <a:ext cx="6287427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cs-CZ" sz="2800" b="1" dirty="0">
                <a:solidFill>
                  <a:schemeClr val="bg1"/>
                </a:solidFill>
              </a:rPr>
              <a:t>Kdo je subjektem mezinárodních vztahů?</a:t>
            </a:r>
            <a:endParaRPr lang="cs-CZ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023992" y="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</a:t>
            </a:r>
            <a:endParaRPr lang="cs-CZ" dirty="0"/>
          </a:p>
        </p:txBody>
      </p:sp>
      <p:sp>
        <p:nvSpPr>
          <p:cNvPr id="6" name="Výbuch 1 5"/>
          <p:cNvSpPr/>
          <p:nvPr/>
        </p:nvSpPr>
        <p:spPr>
          <a:xfrm>
            <a:off x="9480376" y="980728"/>
            <a:ext cx="914400" cy="914400"/>
          </a:xfrm>
          <a:prstGeom prst="irregularSeal1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2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5560" y="2708921"/>
            <a:ext cx="8229600" cy="820687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sz="2800" dirty="0"/>
              <a:t>	</a:t>
            </a:r>
            <a:r>
              <a:rPr lang="cs-CZ" sz="11200" dirty="0"/>
              <a:t>Velmoci jsou mocné státy, které mají rozhodující slovo ve světě - Francie, Rusko, Čína, USA, GB</a:t>
            </a:r>
          </a:p>
          <a:p>
            <a:pPr>
              <a:buFontTx/>
              <a:buNone/>
            </a:pPr>
            <a:endParaRPr lang="cs-CZ" sz="2800" b="1" dirty="0"/>
          </a:p>
          <a:p>
            <a:pPr>
              <a:buFontTx/>
              <a:buNone/>
            </a:pPr>
            <a:endParaRPr lang="cs-CZ" sz="2800" b="1" dirty="0"/>
          </a:p>
          <a:p>
            <a:pPr>
              <a:buFontTx/>
              <a:buNone/>
            </a:pPr>
            <a:r>
              <a:rPr lang="cs-CZ" sz="2800" b="1" dirty="0"/>
              <a:t>				</a:t>
            </a:r>
            <a:endParaRPr lang="en-GB" sz="2800" b="1" dirty="0"/>
          </a:p>
        </p:txBody>
      </p:sp>
      <p:sp>
        <p:nvSpPr>
          <p:cNvPr id="4" name="Obdélník 3"/>
          <p:cNvSpPr/>
          <p:nvPr/>
        </p:nvSpPr>
        <p:spPr>
          <a:xfrm>
            <a:off x="3302087" y="404664"/>
            <a:ext cx="566046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cs-CZ" sz="2800" b="1" dirty="0">
                <a:solidFill>
                  <a:schemeClr val="bg1"/>
                </a:solidFill>
              </a:rPr>
              <a:t>Jaký je rozdíl mezi státem a velmoci?</a:t>
            </a:r>
            <a:endParaRPr lang="cs-CZ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023992" y="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</a:t>
            </a:r>
            <a:endParaRPr lang="cs-CZ" dirty="0"/>
          </a:p>
        </p:txBody>
      </p:sp>
      <p:sp>
        <p:nvSpPr>
          <p:cNvPr id="6" name="Výbuch 1 5"/>
          <p:cNvSpPr/>
          <p:nvPr/>
        </p:nvSpPr>
        <p:spPr>
          <a:xfrm>
            <a:off x="9480376" y="620688"/>
            <a:ext cx="914400" cy="914400"/>
          </a:xfrm>
          <a:prstGeom prst="irregularSeal1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3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703512" y="260648"/>
            <a:ext cx="8964489" cy="8679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bg1"/>
                </a:solidFill>
              </a:rPr>
              <a:t>Jaký je hlavní nástroj zahraniční politiky a definuj ho z nabídnutých slov? 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207568" y="1844825"/>
            <a:ext cx="1872208" cy="310854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cs-CZ" sz="2800" b="1" dirty="0"/>
              <a:t>umění</a:t>
            </a:r>
          </a:p>
          <a:p>
            <a:pPr algn="just">
              <a:defRPr/>
            </a:pPr>
            <a:r>
              <a:rPr lang="cs-CZ" sz="2800" b="1" dirty="0"/>
              <a:t>různých</a:t>
            </a:r>
          </a:p>
          <a:p>
            <a:pPr algn="just">
              <a:defRPr/>
            </a:pPr>
            <a:r>
              <a:rPr lang="cs-CZ" sz="2800" b="1" dirty="0"/>
              <a:t>jednání </a:t>
            </a:r>
          </a:p>
          <a:p>
            <a:pPr algn="just">
              <a:defRPr/>
            </a:pPr>
            <a:r>
              <a:rPr lang="cs-CZ" sz="2800" b="1" dirty="0"/>
              <a:t>zástupci</a:t>
            </a:r>
          </a:p>
          <a:p>
            <a:pPr algn="just">
              <a:defRPr/>
            </a:pPr>
            <a:r>
              <a:rPr lang="cs-CZ" sz="2800" b="1" dirty="0"/>
              <a:t> o</a:t>
            </a:r>
          </a:p>
          <a:p>
            <a:pPr algn="just">
              <a:defRPr/>
            </a:pPr>
            <a:r>
              <a:rPr lang="cs-CZ" sz="2800" b="1" dirty="0"/>
              <a:t>mezi </a:t>
            </a:r>
          </a:p>
          <a:p>
            <a:pPr algn="just">
              <a:defRPr/>
            </a:pPr>
            <a:r>
              <a:rPr lang="cs-CZ" sz="2800" b="1" dirty="0"/>
              <a:t>států</a:t>
            </a:r>
            <a:endParaRPr lang="cs-CZ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159896" y="3573017"/>
            <a:ext cx="4752528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cs-CZ" sz="2800" dirty="0"/>
              <a:t>Umění o jednání mezi zástupci různých států. </a:t>
            </a:r>
            <a:endParaRPr lang="cs-CZ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Výbuch 1 9"/>
          <p:cNvSpPr/>
          <p:nvPr/>
        </p:nvSpPr>
        <p:spPr>
          <a:xfrm>
            <a:off x="9480376" y="1556792"/>
            <a:ext cx="914400" cy="914400"/>
          </a:xfrm>
          <a:prstGeom prst="irregularSeal1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4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023992" y="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2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4871864" y="2204864"/>
            <a:ext cx="1944216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cs-CZ" sz="2800" dirty="0"/>
              <a:t>Diplomacie</a:t>
            </a:r>
            <a:endParaRPr lang="cs-CZ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439816" y="476673"/>
            <a:ext cx="3528392" cy="935385"/>
          </a:xfrm>
          <a:solidFill>
            <a:schemeClr val="tx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cs-CZ" sz="2800" b="1" dirty="0">
                <a:solidFill>
                  <a:schemeClr val="bg1"/>
                </a:solidFill>
              </a:rPr>
              <a:t>Doplň!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9650" y="2420938"/>
            <a:ext cx="7772400" cy="4176414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sz="2800" b="1" dirty="0"/>
              <a:t>	Regionální uskupení, které sdružuje evropské státy, jehož cílem je politická a hospodářská integrace členských zemí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dirty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dirty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dirty="0"/>
              <a:t>	1993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dirty="0"/>
              <a:t>	2004 – referendum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dirty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dirty="0"/>
              <a:t>	28 členů</a:t>
            </a:r>
          </a:p>
          <a:p>
            <a:pPr eaLnBrk="1" hangingPunct="1">
              <a:lnSpc>
                <a:spcPct val="90000"/>
              </a:lnSpc>
            </a:pPr>
            <a:endParaRPr lang="cs-CZ" sz="28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sz="28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1703513" y="1628800"/>
            <a:ext cx="2081019" cy="52322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2800" b="1" dirty="0">
                <a:latin typeface="Arial Black" pitchFamily="34" charset="0"/>
              </a:rPr>
              <a:t>Co je EU?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703512" y="2924944"/>
            <a:ext cx="2659702" cy="52322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2800" b="1" dirty="0">
                <a:latin typeface="Arial Black" pitchFamily="34" charset="0"/>
              </a:rPr>
              <a:t>Kdy vznikla?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1703513" y="4437112"/>
            <a:ext cx="6109365" cy="52322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2800" b="1" dirty="0">
                <a:latin typeface="Arial Black" pitchFamily="34" charset="0"/>
              </a:rPr>
              <a:t>Kdy vstoupila ČR do EU a jak?</a:t>
            </a: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1775521" y="5517232"/>
            <a:ext cx="3323923" cy="52322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2800" b="1" dirty="0">
                <a:latin typeface="Arial Black" pitchFamily="34" charset="0"/>
              </a:rPr>
              <a:t>Kolik má členů?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023992" y="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4</a:t>
            </a:r>
            <a:endParaRPr lang="cs-CZ" dirty="0"/>
          </a:p>
        </p:txBody>
      </p:sp>
      <p:sp>
        <p:nvSpPr>
          <p:cNvPr id="9" name="Výbuch 1 8"/>
          <p:cNvSpPr/>
          <p:nvPr/>
        </p:nvSpPr>
        <p:spPr>
          <a:xfrm>
            <a:off x="9753600" y="1412776"/>
            <a:ext cx="914400" cy="914400"/>
          </a:xfrm>
          <a:prstGeom prst="irregularSeal1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5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7568" y="1052737"/>
            <a:ext cx="7772400" cy="5616575"/>
          </a:xfr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b="1" dirty="0">
                <a:solidFill>
                  <a:schemeClr val="accent5"/>
                </a:solidFill>
              </a:rPr>
              <a:t>Co je cílem OSN?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dirty="0">
                <a:solidFill>
                  <a:schemeClr val="tx1"/>
                </a:solidFill>
              </a:rPr>
              <a:t>Udržení světového míru, bezpečnosti a spravedlivých vztahů mezi státy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b="1" dirty="0">
                <a:solidFill>
                  <a:schemeClr val="accent5"/>
                </a:solidFill>
              </a:rPr>
              <a:t>Kdy byla OSN založena?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dirty="0">
                <a:solidFill>
                  <a:schemeClr val="tx1"/>
                </a:solidFill>
              </a:rPr>
              <a:t>1945 v USA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b="1" dirty="0">
                <a:solidFill>
                  <a:schemeClr val="tx1"/>
                </a:solidFill>
              </a:rPr>
              <a:t>Kde je hlavní sídlo OSN?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dirty="0">
                <a:solidFill>
                  <a:schemeClr val="tx1"/>
                </a:solidFill>
              </a:rPr>
              <a:t>V New Yorku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b="1" dirty="0">
                <a:solidFill>
                  <a:schemeClr val="accent5"/>
                </a:solidFill>
              </a:rPr>
              <a:t>Od kdy je ČR členem OSN?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dirty="0">
                <a:solidFill>
                  <a:schemeClr val="tx1"/>
                </a:solidFill>
              </a:rPr>
              <a:t>1993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b="1" dirty="0">
                <a:solidFill>
                  <a:schemeClr val="accent5"/>
                </a:solidFill>
              </a:rPr>
              <a:t>Kolik členských států má OSN ?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2800" b="1" dirty="0">
                <a:solidFill>
                  <a:schemeClr val="tx1"/>
                </a:solidFill>
              </a:rPr>
              <a:t>193 (červenec 2011</a:t>
            </a:r>
            <a:r>
              <a:rPr lang="cs-CZ" b="1" dirty="0" smtClean="0">
                <a:solidFill>
                  <a:schemeClr val="tx1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</a:pPr>
            <a:endParaRPr lang="cs-CZ" b="1" dirty="0" smtClean="0">
              <a:solidFill>
                <a:schemeClr val="tx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023992" y="1886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5</a:t>
            </a:r>
            <a:endParaRPr lang="cs-CZ" dirty="0"/>
          </a:p>
        </p:txBody>
      </p:sp>
      <p:sp>
        <p:nvSpPr>
          <p:cNvPr id="7" name="Výbuch 1 6"/>
          <p:cNvSpPr/>
          <p:nvPr/>
        </p:nvSpPr>
        <p:spPr>
          <a:xfrm>
            <a:off x="9048328" y="836712"/>
            <a:ext cx="914400" cy="914400"/>
          </a:xfrm>
          <a:prstGeom prst="irregularSeal1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6</a:t>
            </a:r>
            <a:endParaRPr lang="cs-CZ" b="1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11824" y="404664"/>
            <a:ext cx="3528392" cy="720080"/>
          </a:xfrm>
          <a:solidFill>
            <a:schemeClr val="tx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cs-CZ" sz="2800" b="1" dirty="0">
                <a:solidFill>
                  <a:schemeClr val="bg1"/>
                </a:solidFill>
              </a:rPr>
              <a:t>Odpověz!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560" y="1340768"/>
            <a:ext cx="7772400" cy="502285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>
                <a:solidFill>
                  <a:schemeClr val="accent5"/>
                </a:solidFill>
              </a:rPr>
              <a:t>Co je cílem NATO ?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sz="2400" b="1" dirty="0">
                <a:solidFill>
                  <a:schemeClr val="tx1"/>
                </a:solidFill>
              </a:rPr>
              <a:t>Podílet se na společné obraně a v případě potřeby pomoci jinému členskému státu, pokud bude napaden třetí stranou. Členské státy si vzájemně garantují územní celistvost a státní suverenitu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>
                <a:solidFill>
                  <a:schemeClr val="accent5"/>
                </a:solidFill>
              </a:rPr>
              <a:t>Kdy bylo NATO založeno?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b="1" dirty="0">
                <a:solidFill>
                  <a:schemeClr val="tx1"/>
                </a:solidFill>
              </a:rPr>
              <a:t>1949 ve Washingtonu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>
                <a:solidFill>
                  <a:schemeClr val="accent5"/>
                </a:solidFill>
              </a:rPr>
              <a:t>Kde je hlavní sídlo?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b="1" dirty="0">
                <a:solidFill>
                  <a:schemeClr val="tx1"/>
                </a:solidFill>
              </a:rPr>
              <a:t>V Bruselu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>
                <a:solidFill>
                  <a:schemeClr val="accent5"/>
                </a:solidFill>
              </a:rPr>
              <a:t>Od kdy je ČR členem NATO?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b="1" dirty="0">
                <a:solidFill>
                  <a:schemeClr val="tx1"/>
                </a:solidFill>
              </a:rPr>
              <a:t>ČR od 12. března 1999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>
                <a:solidFill>
                  <a:schemeClr val="accent5"/>
                </a:solidFill>
              </a:rPr>
              <a:t>Kolik členských států má NATO ?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b="1" dirty="0">
                <a:solidFill>
                  <a:schemeClr val="tx1"/>
                </a:solidFill>
              </a:rPr>
              <a:t>28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023992" y="1886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5</a:t>
            </a:r>
            <a:endParaRPr lang="cs-CZ" dirty="0"/>
          </a:p>
        </p:txBody>
      </p:sp>
      <p:sp>
        <p:nvSpPr>
          <p:cNvPr id="4" name="Výbuch 1 3"/>
          <p:cNvSpPr/>
          <p:nvPr/>
        </p:nvSpPr>
        <p:spPr>
          <a:xfrm>
            <a:off x="9264352" y="260648"/>
            <a:ext cx="914400" cy="914400"/>
          </a:xfrm>
          <a:prstGeom prst="irregularSeal1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7</a:t>
            </a:r>
            <a:endParaRPr lang="cs-CZ" b="1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11824" y="620688"/>
            <a:ext cx="3528392" cy="720080"/>
          </a:xfrm>
          <a:solidFill>
            <a:schemeClr val="tx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cs-CZ" sz="2800" b="1" dirty="0">
                <a:solidFill>
                  <a:schemeClr val="bg1"/>
                </a:solidFill>
              </a:rPr>
              <a:t>Odpověz!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Hodnocení</a:t>
            </a:r>
            <a:endParaRPr lang="en-GB" smtClean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349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2129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Počet kreditů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procent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Počet bodů</a:t>
                      </a:r>
                      <a:endParaRPr lang="en-GB" dirty="0"/>
                    </a:p>
                  </a:txBody>
                  <a:tcPr/>
                </a:tc>
              </a:tr>
              <a:tr h="621297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0 kreditů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 – 15 %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0 - 3</a:t>
                      </a:r>
                      <a:endParaRPr lang="en-GB" dirty="0"/>
                    </a:p>
                  </a:txBody>
                  <a:tcPr/>
                </a:tc>
              </a:tr>
              <a:tr h="621297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 kredit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 – 33 %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3 - 6</a:t>
                      </a:r>
                      <a:endParaRPr lang="en-GB" dirty="0"/>
                    </a:p>
                  </a:txBody>
                  <a:tcPr/>
                </a:tc>
              </a:tr>
              <a:tr h="621297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 kredity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34 – 50 %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7 - 9</a:t>
                      </a:r>
                      <a:endParaRPr lang="en-GB" dirty="0"/>
                    </a:p>
                  </a:txBody>
                  <a:tcPr/>
                </a:tc>
              </a:tr>
              <a:tr h="621297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3 kredity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51 – 75 %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10 - 14</a:t>
                      </a:r>
                      <a:endParaRPr lang="en-GB" dirty="0"/>
                    </a:p>
                  </a:txBody>
                  <a:tcPr/>
                </a:tc>
              </a:tr>
              <a:tr h="621297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4 kredity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76 – 90 %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15 - 17</a:t>
                      </a:r>
                      <a:endParaRPr lang="en-GB" dirty="0"/>
                    </a:p>
                  </a:txBody>
                  <a:tcPr/>
                </a:tc>
              </a:tr>
              <a:tr h="621297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5kreditů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91 – 100 %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18 - 20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324</Words>
  <Application>Microsoft Office PowerPoint</Application>
  <PresentationFormat>Širokoúhlá obrazovka</PresentationFormat>
  <Paragraphs>129</Paragraphs>
  <Slides>9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Calibri</vt:lpstr>
      <vt:lpstr>Motiv sady Office</vt:lpstr>
      <vt:lpstr>Mezinárodní vztahy </vt:lpstr>
      <vt:lpstr>Prezentace aplikace PowerPoint</vt:lpstr>
      <vt:lpstr>Prezentace aplikace PowerPoint</vt:lpstr>
      <vt:lpstr>Prezentace aplikace PowerPoint</vt:lpstr>
      <vt:lpstr>Prezentace aplikace PowerPoint</vt:lpstr>
      <vt:lpstr>Doplň!</vt:lpstr>
      <vt:lpstr>Odpověz!</vt:lpstr>
      <vt:lpstr>Odpověz!</vt:lpstr>
      <vt:lpstr>Hodnocení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vztahy </dc:title>
  <dc:creator>manak</dc:creator>
  <cp:lastModifiedBy>zdenek.manak@gymkh.eu</cp:lastModifiedBy>
  <cp:revision>10</cp:revision>
  <dcterms:created xsi:type="dcterms:W3CDTF">2014-06-09T08:41:15Z</dcterms:created>
  <dcterms:modified xsi:type="dcterms:W3CDTF">2015-05-10T17:14:53Z</dcterms:modified>
</cp:coreProperties>
</file>