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468EF-BF9D-4EE4-AF76-1BC3F27E9A40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1C005-A825-4BFD-AA67-2CEFF2B91A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71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95EFE-8C34-480F-BF35-3DC5F081C8B5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89678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09FA9-7525-45E8-8F22-73975BBFBBB0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91633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398FA-271C-4AC9-85D2-0258910CAC06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73294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1D6AD-9994-410C-AA4D-F5318E317260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84011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41453-B99A-4C80-B565-1431CD00F9CE}" type="slidenum">
              <a:rPr lang="cs-CZ"/>
              <a:pPr/>
              <a:t>6</a:t>
            </a:fld>
            <a:endParaRPr lang="cs-CZ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628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442BC-38F6-458D-98DB-435D481ABC70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45265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5D486-6E8D-4A7F-BBEE-C48E2FDF1D72}" type="slidenum">
              <a:rPr lang="cs-CZ"/>
              <a:pPr/>
              <a:t>10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07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Politologie, stát, demokracie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Pojmový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480"/>
            <a:ext cx="8229600" cy="2285608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 i="1" dirty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Právo </a:t>
            </a:r>
            <a:r>
              <a:rPr lang="cs-CZ" sz="2800" dirty="0">
                <a:latin typeface="+mj-lt"/>
              </a:rPr>
              <a:t>na život, osobní svobodu a bezpečnost, rovnost lidí, svoboda pohybu, pobytu, projevu a svědomí, právo spolčovací a shromažďovací, zákaz mučení, nelidského zacházení při výkonu trestu, nucených prací a </a:t>
            </a:r>
            <a:r>
              <a:rPr lang="cs-CZ" sz="2800" dirty="0" smtClean="0">
                <a:latin typeface="+mj-lt"/>
              </a:rPr>
              <a:t>další. </a:t>
            </a:r>
            <a:endParaRPr lang="cs-CZ" sz="2800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57200" y="938127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9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43808" y="4437112"/>
            <a:ext cx="3523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O jaká práva se jedná</a:t>
            </a:r>
            <a:r>
              <a:rPr lang="cs-CZ" sz="2800" b="1" dirty="0" smtClean="0">
                <a:latin typeface="+mj-lt"/>
              </a:rPr>
              <a:t>?</a:t>
            </a:r>
            <a:endParaRPr lang="cs-CZ" sz="2800" b="1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56951" y="5157192"/>
            <a:ext cx="2016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+mj-lt"/>
              </a:rPr>
              <a:t>Lidská práva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3365728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latin typeface="+mj-lt"/>
              </a:rPr>
              <a:t>	</a:t>
            </a:r>
            <a:r>
              <a:rPr lang="cs-CZ" sz="2800" b="1" dirty="0" smtClean="0">
                <a:latin typeface="+mj-lt"/>
              </a:rPr>
              <a:t>Charakterizuj ČR z pohledu:</a:t>
            </a:r>
          </a:p>
          <a:p>
            <a:pPr algn="just"/>
            <a:r>
              <a:rPr lang="cs-CZ" sz="2800" b="1" dirty="0" smtClean="0">
                <a:latin typeface="+mj-lt"/>
              </a:rPr>
              <a:t>podle toho, kdo stojí v čele státu</a:t>
            </a:r>
          </a:p>
          <a:p>
            <a:pPr algn="just">
              <a:buNone/>
            </a:pPr>
            <a:endParaRPr lang="cs-CZ" sz="2800" b="1" dirty="0" smtClean="0">
              <a:latin typeface="+mj-lt"/>
            </a:endParaRPr>
          </a:p>
          <a:p>
            <a:pPr algn="just"/>
            <a:r>
              <a:rPr lang="cs-CZ" sz="2800" b="1" dirty="0" smtClean="0">
                <a:latin typeface="+mj-lt"/>
              </a:rPr>
              <a:t>podle struktury</a:t>
            </a:r>
          </a:p>
          <a:p>
            <a:pPr algn="just">
              <a:buNone/>
            </a:pPr>
            <a:endParaRPr lang="cs-CZ" sz="2800" b="1" dirty="0" smtClean="0">
              <a:latin typeface="+mj-lt"/>
            </a:endParaRPr>
          </a:p>
          <a:p>
            <a:pPr algn="just"/>
            <a:r>
              <a:rPr lang="cs-CZ" sz="2800" b="1" dirty="0" smtClean="0">
                <a:latin typeface="+mj-lt"/>
              </a:rPr>
              <a:t>podle způsobu vykonávání státní </a:t>
            </a:r>
            <a:r>
              <a:rPr lang="cs-CZ" sz="2800" b="1" dirty="0" smtClean="0">
                <a:latin typeface="+mj-lt"/>
              </a:rPr>
              <a:t>moci</a:t>
            </a:r>
            <a:endParaRPr lang="cs-CZ" sz="2800" b="1" dirty="0" smtClean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57200" y="93268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10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ea typeface="MS Gothic" pitchFamily="49" charset="-128"/>
                <a:cs typeface="Tahoma" pitchFamily="34" charset="0"/>
              </a:rPr>
              <a:t>Hodnocení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395525"/>
              </p:ext>
            </p:extLst>
          </p:nvPr>
        </p:nvGraphicFramePr>
        <p:xfrm>
          <a:off x="467544" y="198884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Počet kreditů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procent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Počet bodů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0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0 – 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0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1 kredit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10 – 19%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>
                          <a:latin typeface="+mj-lt"/>
                        </a:rPr>
                        <a:t>1 -2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2 kredity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20 – 29%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3 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3 kredity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30 – 39%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4 - 5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4 kredity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40 – 49%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6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5kreditů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50</a:t>
                      </a:r>
                      <a:r>
                        <a:rPr lang="cs-CZ" baseline="0" dirty="0" smtClean="0">
                          <a:latin typeface="+mj-lt"/>
                        </a:rPr>
                        <a:t> – 59%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7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6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60 – 69%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8 -9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7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70 – 79%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10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8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80 – 89%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11 - 12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9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90 – 99%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12 -13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10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100%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14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480"/>
            <a:ext cx="8229600" cy="3581752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cs-CZ" sz="2400" b="1" dirty="0">
                <a:latin typeface="+mj-lt"/>
              </a:rPr>
              <a:t>1</a:t>
            </a:r>
          </a:p>
          <a:p>
            <a:pPr algn="just">
              <a:buFontTx/>
              <a:buNone/>
              <a:defRPr/>
            </a:pPr>
            <a:r>
              <a:rPr lang="cs-CZ" sz="2400" dirty="0" smtClean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Tento politický systém je jediný systém, který je založen na principu suverenity lidu: státní moc se v zde odvíjí od lidu, je tedy vládou všeho lidu, všech lidí. </a:t>
            </a:r>
          </a:p>
          <a:p>
            <a:pPr algn="just">
              <a:buFontTx/>
              <a:buNone/>
              <a:defRPr/>
            </a:pPr>
            <a:r>
              <a:rPr lang="cs-CZ" sz="2800" dirty="0" smtClean="0">
                <a:latin typeface="+mj-lt"/>
              </a:rPr>
              <a:t>	V jiných politických režimech jsou příslušníci a státních skupin vyloučení z politické účasti, nemají </a:t>
            </a:r>
            <a:r>
              <a:rPr lang="cs-CZ" sz="2800" i="1" dirty="0" smtClean="0">
                <a:latin typeface="+mj-lt"/>
              </a:rPr>
              <a:t>rovná práva.</a:t>
            </a:r>
            <a:endParaRPr lang="cs-CZ" sz="2800" b="1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cs-CZ" sz="2800" b="1" dirty="0">
              <a:latin typeface="+mj-lt"/>
            </a:endParaRPr>
          </a:p>
        </p:txBody>
      </p:sp>
      <p:sp>
        <p:nvSpPr>
          <p:cNvPr id="3" name="Výbuch 1 2"/>
          <p:cNvSpPr/>
          <p:nvPr/>
        </p:nvSpPr>
        <p:spPr>
          <a:xfrm>
            <a:off x="457200" y="64187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/>
              <a:t>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07171" y="5373216"/>
            <a:ext cx="3567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Polož základní otázku! </a:t>
            </a:r>
            <a:endParaRPr lang="cs-CZ" dirty="0"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71208" y="6062062"/>
            <a:ext cx="2839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Proč demokracie</a:t>
            </a:r>
            <a:r>
              <a:rPr lang="cs-CZ" sz="2800" b="1" dirty="0" smtClean="0">
                <a:latin typeface="+mj-lt"/>
              </a:rPr>
              <a:t>?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90650"/>
            <a:ext cx="8229600" cy="517054"/>
          </a:xfrm>
        </p:spPr>
        <p:txBody>
          <a:bodyPr/>
          <a:lstStyle/>
          <a:p>
            <a:pPr algn="ctr"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1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4220" y="2903024"/>
            <a:ext cx="6120680" cy="629424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cs-CZ" i="1" dirty="0">
                <a:solidFill>
                  <a:schemeClr val="bg1"/>
                </a:solidFill>
                <a:latin typeface="+mj-lt"/>
              </a:rPr>
              <a:t>	</a:t>
            </a:r>
            <a:r>
              <a:rPr lang="cs-CZ" sz="2800" b="1" dirty="0" smtClean="0">
                <a:latin typeface="+mj-lt"/>
              </a:rPr>
              <a:t>Co </a:t>
            </a:r>
            <a:r>
              <a:rPr lang="cs-CZ" sz="2800" b="1" dirty="0" smtClean="0">
                <a:latin typeface="+mj-lt"/>
              </a:rPr>
              <a:t>se myslí lidem v demokracii? </a:t>
            </a:r>
            <a:r>
              <a:rPr lang="cs-CZ" sz="2800" b="1" dirty="0" smtClean="0">
                <a:latin typeface="+mj-lt"/>
              </a:rPr>
              <a:t> </a:t>
            </a:r>
            <a:endParaRPr lang="cs-CZ" sz="2800" b="1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67544" y="73978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/>
              <a:t>2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047053" y="4527768"/>
            <a:ext cx="572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>
                <a:latin typeface="+mj-lt"/>
              </a:rPr>
              <a:t>Jsou to všichni ti, kteří mají právo volit</a:t>
            </a:r>
            <a:endParaRPr lang="cs-CZ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638" y="2276872"/>
            <a:ext cx="8229600" cy="1007441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Většina  </a:t>
            </a:r>
            <a:r>
              <a:rPr lang="cs-CZ" sz="2800" dirty="0" smtClean="0">
                <a:latin typeface="+mj-lt"/>
              </a:rPr>
              <a:t>absolutní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cs-CZ" sz="2800" dirty="0" smtClean="0">
                <a:latin typeface="+mj-lt"/>
              </a:rPr>
              <a:t>    Většina </a:t>
            </a:r>
            <a:r>
              <a:rPr lang="cs-CZ" sz="2800" dirty="0" smtClean="0">
                <a:latin typeface="+mj-lt"/>
              </a:rPr>
              <a:t>relativní</a:t>
            </a:r>
            <a:endParaRPr lang="cs-CZ" sz="2800" dirty="0" smtClean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528638" y="89917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/>
              <a:t>3</a:t>
            </a:r>
          </a:p>
        </p:txBody>
      </p:sp>
      <p:sp>
        <p:nvSpPr>
          <p:cNvPr id="6148" name="TextovéPole 4"/>
          <p:cNvSpPr txBox="1">
            <a:spLocks noChangeArrowheads="1"/>
          </p:cNvSpPr>
          <p:nvPr/>
        </p:nvSpPr>
        <p:spPr bwMode="auto">
          <a:xfrm>
            <a:off x="4643438" y="1125538"/>
            <a:ext cx="280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80728" y="3973982"/>
            <a:ext cx="85581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+mj-lt"/>
              </a:rPr>
              <a:t>Na základě tohoto rozdělení většin, o kterou základní otázku demokracie se </a:t>
            </a:r>
            <a:r>
              <a:rPr lang="cs-CZ" sz="2800" b="1" dirty="0" smtClean="0">
                <a:latin typeface="+mj-lt"/>
              </a:rPr>
              <a:t>jedná! </a:t>
            </a:r>
            <a:endParaRPr lang="cs-CZ" sz="2800" dirty="0">
              <a:latin typeface="+mj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102920" y="5617758"/>
            <a:ext cx="303583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Proč vláda většiny?</a:t>
            </a:r>
          </a:p>
          <a:p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457" y="1916113"/>
            <a:ext cx="8229600" cy="288103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80000"/>
              </a:lnSpc>
              <a:buFontTx/>
              <a:buAutoNum type="arabicPeriod"/>
              <a:defRPr/>
            </a:pPr>
            <a:r>
              <a:rPr lang="cs-CZ" sz="2400" dirty="0">
                <a:latin typeface="+mj-lt"/>
              </a:rPr>
              <a:t>Rozhodnutí obyvatelstva určitého území nebo národa o své politické budoucnosti </a:t>
            </a:r>
            <a:r>
              <a:rPr lang="cs-CZ" sz="2400" i="1" dirty="0">
                <a:latin typeface="+mj-lt"/>
              </a:rPr>
              <a:t>(o </a:t>
            </a:r>
            <a:r>
              <a:rPr lang="cs-CZ" sz="2400" dirty="0">
                <a:latin typeface="+mj-lt"/>
              </a:rPr>
              <a:t>změně politického systému, o příslušnosti k určitému státu ap.). Jedná se o jednorázové rozhodnutí, které není předepsáno </a:t>
            </a:r>
            <a:r>
              <a:rPr lang="cs-CZ" sz="2400" dirty="0" smtClean="0">
                <a:latin typeface="+mj-lt"/>
              </a:rPr>
              <a:t>zákonem. 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  <a:defRPr/>
            </a:pPr>
            <a:r>
              <a:rPr lang="cs-CZ" sz="2400" dirty="0" smtClean="0">
                <a:latin typeface="+mj-lt"/>
              </a:rPr>
              <a:t>Hlasování</a:t>
            </a:r>
            <a:r>
              <a:rPr lang="cs-CZ" sz="2400" dirty="0">
                <a:latin typeface="+mj-lt"/>
              </a:rPr>
              <a:t>, kterým voliči celého státu nebo některé z jeho částí rozhodnou o přijetí či zamítnutí zákona, předpisu, návrhu či programu, které byly předloženy k posouzení obyvatelstvu místo zákonodárným orgánům. Jedna z mála zachovaných metod přímé </a:t>
            </a:r>
            <a:r>
              <a:rPr lang="cs-CZ" sz="2400" dirty="0" smtClean="0">
                <a:latin typeface="+mj-lt"/>
              </a:rPr>
              <a:t>demokracie</a:t>
            </a:r>
            <a:endParaRPr lang="cs-CZ" sz="2400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501457" y="66833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4</a:t>
            </a:r>
            <a:endParaRPr lang="cs-CZ" b="1" dirty="0"/>
          </a:p>
        </p:txBody>
      </p:sp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4284663" y="11255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0,1,3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05572" y="5250185"/>
            <a:ext cx="6770700" cy="613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latin typeface="+mj-lt"/>
              </a:rPr>
              <a:t>O jaké  nástroje  přímé demokracie  zde jde?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  <a:defRPr/>
            </a:pPr>
            <a:endParaRPr lang="cs-CZ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4677" y="5903893"/>
            <a:ext cx="23689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800" b="1" dirty="0" smtClean="0">
                <a:latin typeface="+mj-lt"/>
              </a:rPr>
              <a:t>Plebiscit</a:t>
            </a:r>
          </a:p>
          <a:p>
            <a:pPr marL="342900" indent="-342900">
              <a:buAutoNum type="arabicPeriod"/>
            </a:pPr>
            <a:r>
              <a:rPr lang="cs-CZ" sz="2800" b="1" dirty="0" smtClean="0">
                <a:latin typeface="+mj-lt"/>
              </a:rPr>
              <a:t>Referendum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3623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sz="27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420888"/>
            <a:ext cx="8229600" cy="989464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cs-CZ" sz="2000" dirty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L</a:t>
            </a:r>
            <a:r>
              <a:rPr lang="cs-CZ" sz="2800" dirty="0" smtClean="0">
                <a:latin typeface="+mj-lt"/>
              </a:rPr>
              <a:t>id </a:t>
            </a:r>
            <a:r>
              <a:rPr lang="cs-CZ" sz="2800" dirty="0">
                <a:latin typeface="+mj-lt"/>
              </a:rPr>
              <a:t>vykonává státní moc přímo rozhodnutím, vyslovením své </a:t>
            </a:r>
            <a:r>
              <a:rPr lang="cs-CZ" sz="2800" dirty="0" smtClean="0">
                <a:latin typeface="+mj-lt"/>
              </a:rPr>
              <a:t>vůle.</a:t>
            </a:r>
            <a:endParaRPr lang="cs-CZ" sz="2800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57200" y="93268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5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60545" y="3980390"/>
            <a:ext cx="5009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O jaký typ demokracie se jedná</a:t>
            </a:r>
            <a:r>
              <a:rPr lang="cs-CZ" sz="2800" b="1" dirty="0" smtClean="0">
                <a:latin typeface="+mj-lt"/>
              </a:rPr>
              <a:t>?</a:t>
            </a:r>
            <a:endParaRPr lang="cs-CZ" sz="2800" b="1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059403" y="5073648"/>
            <a:ext cx="2892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+mj-lt"/>
              </a:rPr>
              <a:t>Přímá demokracie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2285608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kumimoji="1" lang="cs-CZ" dirty="0">
                <a:latin typeface="+mj-lt"/>
              </a:rPr>
              <a:t>	</a:t>
            </a:r>
            <a:r>
              <a:rPr kumimoji="1" lang="cs-CZ" sz="2800" dirty="0">
                <a:latin typeface="+mj-lt"/>
              </a:rPr>
              <a:t>Chomejní totiž zavedl do praxe systém velájate fakíh, vláda duchovního - v zásadě jde o koncept, podle nějž vysoký šíitský klérus zvolí ze svého středu vůdce, který až do příchodu skrytého imáma řídí veškeré pozemské dění ve společnosti. </a:t>
            </a:r>
          </a:p>
        </p:txBody>
      </p:sp>
      <p:sp>
        <p:nvSpPr>
          <p:cNvPr id="4" name="Výbuch 1 3"/>
          <p:cNvSpPr/>
          <p:nvPr/>
        </p:nvSpPr>
        <p:spPr>
          <a:xfrm>
            <a:off x="457200" y="90779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6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771800" y="4848248"/>
            <a:ext cx="3867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cs-CZ" sz="2800" b="1" dirty="0">
                <a:latin typeface="+mj-lt"/>
              </a:rPr>
              <a:t>O jakou formu státu jde</a:t>
            </a:r>
            <a:r>
              <a:rPr kumimoji="1" lang="cs-CZ" sz="2800" b="1" dirty="0" smtClean="0">
                <a:latin typeface="+mj-lt"/>
              </a:rPr>
              <a:t>?</a:t>
            </a:r>
            <a:endParaRPr kumimoji="1" lang="cs-CZ" sz="2800" b="1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29910" y="5729244"/>
            <a:ext cx="1596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cs-CZ" sz="2800" b="1" dirty="0" smtClean="0">
                <a:latin typeface="+mj-lt"/>
              </a:rPr>
              <a:t>Teokracie</a:t>
            </a:r>
            <a:endParaRPr kumimoji="1"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4904"/>
            <a:ext cx="8229600" cy="989464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>
                <a:latin typeface="+mj-lt"/>
              </a:rPr>
              <a:t>„ </a:t>
            </a:r>
            <a:r>
              <a:rPr lang="cs-CZ" sz="2800" dirty="0">
                <a:latin typeface="+mj-lt"/>
              </a:rPr>
              <a:t>Organizované společenství lidí, žijící trvale na určitém ohraničeném území</a:t>
            </a:r>
            <a:r>
              <a:rPr lang="cs-CZ" sz="2800" dirty="0" smtClean="0">
                <a:latin typeface="+mj-lt"/>
              </a:rPr>
              <a:t>.“</a:t>
            </a:r>
            <a:endParaRPr lang="cs-CZ" sz="2800" dirty="0">
              <a:latin typeface="+mj-lt"/>
            </a:endParaRPr>
          </a:p>
        </p:txBody>
      </p:sp>
      <p:sp>
        <p:nvSpPr>
          <p:cNvPr id="3" name="Výbuch 1 2"/>
          <p:cNvSpPr/>
          <p:nvPr/>
        </p:nvSpPr>
        <p:spPr>
          <a:xfrm>
            <a:off x="457200" y="76920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7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63703" y="4093902"/>
            <a:ext cx="4416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Pojmenuj toto společenství</a:t>
            </a:r>
            <a:r>
              <a:rPr lang="cs-CZ" sz="2800" b="1" dirty="0" smtClean="0">
                <a:latin typeface="+mj-lt"/>
              </a:rPr>
              <a:t>!</a:t>
            </a:r>
            <a:endParaRPr lang="cs-CZ" sz="2800" b="1" dirty="0"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363142" y="1656038"/>
            <a:ext cx="41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+mj-lt"/>
              </a:rPr>
              <a:t>1</a:t>
            </a:r>
            <a:endParaRPr lang="cs-CZ" sz="2400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169485" y="5156656"/>
            <a:ext cx="805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+mj-lt"/>
              </a:rPr>
              <a:t>Stát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9545" y="597000"/>
            <a:ext cx="8229600" cy="45551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2400" dirty="0" smtClean="0"/>
              <a:t>1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334" y="1634942"/>
            <a:ext cx="8229600" cy="3888655"/>
          </a:xfrm>
        </p:spPr>
        <p:txBody>
          <a:bodyPr>
            <a:normAutofit lnSpcReduction="10000"/>
          </a:bodyPr>
          <a:lstStyle/>
          <a:p>
            <a:pPr marL="1588" indent="142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200" b="1" dirty="0" smtClean="0">
                <a:solidFill>
                  <a:srgbClr val="000000"/>
                </a:solidFill>
                <a:effectLst/>
                <a:latin typeface="+mj-lt"/>
              </a:rPr>
              <a:t>	</a:t>
            </a:r>
            <a:endParaRPr lang="cs-CZ" sz="1200" dirty="0" smtClean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just">
              <a:buNone/>
              <a:defRPr/>
            </a:pPr>
            <a:r>
              <a:rPr lang="cs-CZ" sz="2400" dirty="0" smtClean="0">
                <a:latin typeface="+mj-lt"/>
              </a:rPr>
              <a:t>Tento státní symbol je tvořen štítem se čtyřmi poli. Jednotlivá pole symbolizují historická území České republiky - Čechy, Moravu a Slezsko, čtvrté pole pak republiku jako celek. V prvním a čtvrtém poli je vyobrazen stříbrný dvouocasý lev ve skoku se zlatou zbrojí a zlatou korunou. Ve druhém poli je na modrém podkladu umístěna červeno-stříbrně šachovaná orlice se zlatou korunou. Ve třetím poli se na zlatém podkladu nachází černá orlice s červenou zbrojí a zlatou korunou, ozdobená stříbrným půlměsícem zakončeným jetelovými listy a uprostřed </a:t>
            </a:r>
            <a:r>
              <a:rPr lang="cs-CZ" sz="2400" dirty="0" smtClean="0">
                <a:latin typeface="+mj-lt"/>
              </a:rPr>
              <a:t>vybíhajícím </a:t>
            </a:r>
            <a:r>
              <a:rPr lang="cs-CZ" sz="2400" dirty="0" smtClean="0">
                <a:latin typeface="+mj-lt"/>
              </a:rPr>
              <a:t>křížkem</a:t>
            </a:r>
            <a:r>
              <a:rPr lang="cs-CZ" sz="2400" dirty="0" smtClean="0">
                <a:latin typeface="+mj-lt"/>
              </a:rPr>
              <a:t>.</a:t>
            </a:r>
            <a:endParaRPr lang="cs-CZ" sz="2400" dirty="0" smtClean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86334" y="95541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8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36479" y="5280711"/>
            <a:ext cx="5084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>
                <a:latin typeface="+mj-lt"/>
              </a:rPr>
              <a:t>O jaký státní symbol se tu jedná?</a:t>
            </a:r>
            <a:endParaRPr lang="cs-CZ" sz="2800" b="1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065809" y="5803931"/>
            <a:ext cx="2680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+mj-lt"/>
              </a:rPr>
              <a:t>Velký státní znak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293</Words>
  <Application>Microsoft Office PowerPoint</Application>
  <PresentationFormat>Předvádění na obrazovce (4:3)</PresentationFormat>
  <Paragraphs>103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MS Gothic</vt:lpstr>
      <vt:lpstr>Calibri</vt:lpstr>
      <vt:lpstr>Constantia</vt:lpstr>
      <vt:lpstr>Tahoma</vt:lpstr>
      <vt:lpstr>Wingdings</vt:lpstr>
      <vt:lpstr>Wingdings 2</vt:lpstr>
      <vt:lpstr>Tok</vt:lpstr>
      <vt:lpstr>Politologie, stát, demokracie</vt:lpstr>
      <vt:lpstr>Prezentace aplikace PowerPoint</vt:lpstr>
      <vt:lpstr>1</vt:lpstr>
      <vt:lpstr>Prezentace aplikace PowerPoint</vt:lpstr>
      <vt:lpstr>Prezentace aplikace PowerPoint</vt:lpstr>
      <vt:lpstr> 1</vt:lpstr>
      <vt:lpstr> 1</vt:lpstr>
      <vt:lpstr>Prezentace aplikace PowerPoint</vt:lpstr>
      <vt:lpstr>1</vt:lpstr>
      <vt:lpstr>1</vt:lpstr>
      <vt:lpstr>3</vt:lpstr>
      <vt:lpstr>Hodnocení</vt:lpstr>
    </vt:vector>
  </TitlesOfParts>
  <Company>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Politologie, stát, demokracie</dc:title>
  <dc:creator>Admistrator</dc:creator>
  <cp:lastModifiedBy>zdenek.manak@gymkh.eu</cp:lastModifiedBy>
  <cp:revision>10</cp:revision>
  <dcterms:created xsi:type="dcterms:W3CDTF">2013-11-18T19:08:48Z</dcterms:created>
  <dcterms:modified xsi:type="dcterms:W3CDTF">2015-01-15T17:01:17Z</dcterms:modified>
</cp:coreProperties>
</file>