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1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58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6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62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22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88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7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62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46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83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68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264897"/>
            <a:ext cx="9144000" cy="696425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>Komunikace, interakce, duševní zdraví a psychohygiena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52424" y="3602038"/>
            <a:ext cx="3287151" cy="547931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Pojmový test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6105" y="1587445"/>
            <a:ext cx="1969394" cy="793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 smtClean="0"/>
              <a:t>Nazvi:</a:t>
            </a:r>
          </a:p>
        </p:txBody>
      </p:sp>
      <p:sp>
        <p:nvSpPr>
          <p:cNvPr id="4" name="Výbuch 1 3"/>
          <p:cNvSpPr/>
          <p:nvPr/>
        </p:nvSpPr>
        <p:spPr>
          <a:xfrm>
            <a:off x="230724" y="11588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6148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bdélník 6"/>
          <p:cNvSpPr/>
          <p:nvPr/>
        </p:nvSpPr>
        <p:spPr>
          <a:xfrm>
            <a:off x="577046" y="3483088"/>
            <a:ext cx="1108871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/>
              <a:t>„Psychický stav a chování člověka, které jsou vyvolané překážkou na cestě k určitému cíli a uspokojení potřeb.“</a:t>
            </a:r>
          </a:p>
        </p:txBody>
      </p:sp>
    </p:spTree>
    <p:extLst>
      <p:ext uri="{BB962C8B-B14F-4D97-AF65-F5344CB8AC3E}">
        <p14:creationId xmlns:p14="http://schemas.microsoft.com/office/powerpoint/2010/main" val="283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6846" y="1600738"/>
            <a:ext cx="2716369" cy="8583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b="1" dirty="0">
                <a:solidFill>
                  <a:schemeClr val="bg1"/>
                </a:solidFill>
              </a:rPr>
              <a:t>Nazvi:</a:t>
            </a:r>
            <a:endParaRPr lang="cs-CZ" altLang="cs-CZ" sz="2800" dirty="0">
              <a:solidFill>
                <a:schemeClr val="bg1"/>
              </a:solidFill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88302" y="30083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7172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8302" y="3574068"/>
            <a:ext cx="1114022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800" i="1" dirty="0"/>
              <a:t>„</a:t>
            </a:r>
            <a:r>
              <a:rPr lang="cs-CZ" sz="2800" b="1" dirty="0"/>
              <a:t>Označuje stav psychické zátěže, který vzniká působením rušivého faktoru na člověka během uspokojování potřeby nebo dosahování cíle.“</a:t>
            </a:r>
          </a:p>
        </p:txBody>
      </p:sp>
    </p:spTree>
    <p:extLst>
      <p:ext uri="{BB962C8B-B14F-4D97-AF65-F5344CB8AC3E}">
        <p14:creationId xmlns:p14="http://schemas.microsoft.com/office/powerpoint/2010/main" val="30242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6846" y="1600738"/>
            <a:ext cx="3352298" cy="8583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b="1" dirty="0" smtClean="0">
                <a:solidFill>
                  <a:schemeClr val="bg1"/>
                </a:solidFill>
              </a:rPr>
              <a:t>Rozliš druhy stresu!</a:t>
            </a:r>
            <a:endParaRPr lang="cs-CZ" altLang="cs-CZ" sz="2800" dirty="0">
              <a:solidFill>
                <a:schemeClr val="bg1"/>
              </a:solidFill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88302" y="30083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7172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8302" y="3574068"/>
            <a:ext cx="11140225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cs-CZ" sz="2800" b="1" dirty="0" smtClean="0"/>
              <a:t>………….</a:t>
            </a:r>
            <a:r>
              <a:rPr lang="cs-CZ" sz="2800" dirty="0" smtClean="0"/>
              <a:t> </a:t>
            </a:r>
            <a:r>
              <a:rPr lang="cs-CZ" sz="2800" dirty="0"/>
              <a:t>– stres s pozitivními účinky (radost, nadšení), též jsou kladeny zvýšené požadavky na adaptační mechanismy, avšak vše je kompenzováno celkovým pozitivním efektem – nejde o negativní emocionální zážitek.</a:t>
            </a:r>
          </a:p>
          <a:p>
            <a:pPr lvl="0" algn="just"/>
            <a:r>
              <a:rPr lang="cs-CZ" sz="2800" dirty="0"/>
              <a:t> </a:t>
            </a:r>
            <a:r>
              <a:rPr lang="cs-CZ" sz="2800" b="1" dirty="0" smtClean="0"/>
              <a:t>………..</a:t>
            </a:r>
            <a:r>
              <a:rPr lang="cs-CZ" sz="2800" dirty="0" smtClean="0"/>
              <a:t> </a:t>
            </a:r>
            <a:r>
              <a:rPr lang="cs-CZ" sz="2800" dirty="0"/>
              <a:t>– stres s negativními účinky, domníváme se, že nemáme dost sil a možností zvládnout to, co nás ohrožuje – emočně negativní tenze (emocionálně nám není dobře). </a:t>
            </a:r>
          </a:p>
        </p:txBody>
      </p:sp>
    </p:spTree>
    <p:extLst>
      <p:ext uri="{BB962C8B-B14F-4D97-AF65-F5344CB8AC3E}">
        <p14:creationId xmlns:p14="http://schemas.microsoft.com/office/powerpoint/2010/main" val="28191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2137895" y="1402658"/>
            <a:ext cx="8809148" cy="83261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altLang="cs-CZ" sz="2800" dirty="0" smtClean="0">
                <a:solidFill>
                  <a:schemeClr val="bg1"/>
                </a:solidFill>
                <a:latin typeface="+mj-lt"/>
              </a:rPr>
              <a:t>Odpověz j</a:t>
            </a:r>
            <a:r>
              <a:rPr lang="cs-CZ" altLang="cs-CZ" sz="2800" dirty="0" smtClean="0">
                <a:latin typeface="+mj-lt"/>
              </a:rPr>
              <a:t>akým typem psychické poruchy je maniodeprese?</a:t>
            </a:r>
            <a:endParaRPr lang="cs-CZ" altLang="cs-CZ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271818" y="3152150"/>
            <a:ext cx="3386427" cy="22054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a. </a:t>
            </a:r>
            <a:r>
              <a:rPr lang="pl-PL" altLang="cs-CZ" dirty="0" smtClean="0"/>
              <a:t>neuróza</a:t>
            </a:r>
            <a:r>
              <a:rPr lang="pl-PL" altLang="cs-CZ" dirty="0" smtClean="0"/>
              <a:t> </a:t>
            </a:r>
          </a:p>
          <a:p>
            <a:pPr marL="0" indent="0">
              <a:buNone/>
            </a:pPr>
            <a:r>
              <a:rPr lang="pl-PL" altLang="cs-CZ" dirty="0" smtClean="0"/>
              <a:t>b</a:t>
            </a:r>
            <a:r>
              <a:rPr lang="pl-PL" altLang="cs-CZ" b="1" dirty="0" smtClean="0"/>
              <a:t>. </a:t>
            </a:r>
            <a:r>
              <a:rPr lang="pl-PL" altLang="cs-CZ" dirty="0" smtClean="0"/>
              <a:t>porucha </a:t>
            </a:r>
            <a:r>
              <a:rPr lang="pl-PL" altLang="cs-CZ" dirty="0" smtClean="0"/>
              <a:t>osobnosti</a:t>
            </a:r>
            <a:r>
              <a:rPr lang="pl-PL" altLang="cs-CZ" b="1" dirty="0" smtClean="0"/>
              <a:t> </a:t>
            </a:r>
          </a:p>
          <a:p>
            <a:pPr marL="0" indent="0">
              <a:buNone/>
            </a:pPr>
            <a:r>
              <a:rPr lang="pl-PL" altLang="cs-CZ" dirty="0" smtClean="0"/>
              <a:t>c. psychóza</a:t>
            </a:r>
            <a:r>
              <a:rPr lang="pl-PL" altLang="cs-CZ" dirty="0" smtClean="0"/>
              <a:t> </a:t>
            </a:r>
          </a:p>
          <a:p>
            <a:pPr marL="0" indent="0">
              <a:buNone/>
            </a:pPr>
            <a:r>
              <a:rPr lang="pl-PL" altLang="cs-CZ" dirty="0" smtClean="0"/>
              <a:t>d. slabomyslnost</a:t>
            </a:r>
            <a:endParaRPr lang="cs-CZ" altLang="cs-CZ" dirty="0" smtClean="0"/>
          </a:p>
        </p:txBody>
      </p:sp>
      <p:sp>
        <p:nvSpPr>
          <p:cNvPr id="4" name="Výbuch 1 3"/>
          <p:cNvSpPr/>
          <p:nvPr/>
        </p:nvSpPr>
        <p:spPr>
          <a:xfrm>
            <a:off x="119065" y="11350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9221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120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45039" y="957555"/>
            <a:ext cx="4493654" cy="88412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Hodnocení</a:t>
            </a:r>
            <a:endParaRPr lang="cs-CZ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708186"/>
              </p:ext>
            </p:extLst>
          </p:nvPr>
        </p:nvGraphicFramePr>
        <p:xfrm>
          <a:off x="2006958" y="1841681"/>
          <a:ext cx="8229600" cy="444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kreditů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procent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bodů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0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 – 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 </a:t>
                      </a:r>
                      <a:r>
                        <a:rPr lang="cs-CZ" sz="1800" dirty="0" smtClean="0"/>
                        <a:t>- 2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 kredit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10 – 19%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3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 – 29%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4 - 5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30 – 39%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 </a:t>
                      </a:r>
                      <a:r>
                        <a:rPr lang="cs-CZ" sz="1800" dirty="0" smtClean="0"/>
                        <a:t>- </a:t>
                      </a:r>
                      <a:r>
                        <a:rPr lang="cs-CZ" sz="1800" dirty="0" smtClean="0"/>
                        <a:t>7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4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40 – 49%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8 - 9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5kreditů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50</a:t>
                      </a:r>
                      <a:r>
                        <a:rPr lang="cs-CZ" sz="1800" baseline="0" dirty="0" smtClean="0"/>
                        <a:t> – 59%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10 </a:t>
                      </a:r>
                      <a:r>
                        <a:rPr lang="cs-CZ" sz="1800" dirty="0" smtClean="0"/>
                        <a:t>- </a:t>
                      </a:r>
                      <a:r>
                        <a:rPr lang="cs-CZ" sz="1800" dirty="0" smtClean="0"/>
                        <a:t>11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6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60 – 69%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12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7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70 – 79%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13-14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8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80 – 89%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15 - 16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9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90 – 99%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17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10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100%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18</a:t>
                      </a:r>
                      <a:endParaRPr lang="en-GB" sz="1800" dirty="0"/>
                    </a:p>
                  </a:txBody>
                  <a:tcPr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1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036285" y="1712476"/>
            <a:ext cx="8295700" cy="65991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cs typeface="Times New Roman" pitchFamily="18" charset="0"/>
              </a:rPr>
              <a:t>Co mezi mnou a neznámou osobou probíhá?</a:t>
            </a:r>
            <a:endParaRPr lang="cs-CZ" sz="2800" dirty="0" smtClean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6335" y="3070531"/>
            <a:ext cx="10515600" cy="25150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cs-CZ" sz="2400" i="1" dirty="0" smtClean="0"/>
              <a:t>	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Jedeme autobusem a bezděčně nás zaujme neznámá osoba. Pozorujeme ji v domnění, že o tom neví. Ona ale reaguje - svým pohledem odpovídá na pohledy naše. Je nám nepříjemné, že jsme se prozradili a děláme, jakože se zabýváme něčím jiným a že naše pohledy se setkaly jenom náhodou; čteme např. noviny a pouze občas, nenápadně bloudíme očima kolem.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Po chvíli ale na dotyčnou osobu opět nenápadně pohlédneme a zjistíme, že i ona nás právě v té 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chvíli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také pozoruje, a tak když se naše pohledy setkávají už podruhé, usměje se. </a:t>
            </a:r>
          </a:p>
        </p:txBody>
      </p:sp>
      <p:sp>
        <p:nvSpPr>
          <p:cNvPr id="4" name="Osmicípá hvězda 3"/>
          <p:cNvSpPr/>
          <p:nvPr/>
        </p:nvSpPr>
        <p:spPr>
          <a:xfrm>
            <a:off x="381000" y="99937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1</a:t>
            </a:r>
            <a:endParaRPr 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5882449" y="37247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2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27189" y="1261947"/>
            <a:ext cx="8537620" cy="94481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/>
            </a:r>
            <a:br>
              <a:rPr lang="cs-CZ" sz="2400" dirty="0" smtClean="0">
                <a:solidFill>
                  <a:schemeClr val="bg1"/>
                </a:solidFill>
              </a:rPr>
            </a:b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Co probíhá ve zvolených příkladech? </a:t>
            </a:r>
            <a:b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Pokud si vzpomeneš, upřesni  typ tohoto sdělování informací.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2704086"/>
            <a:ext cx="10515600" cy="34294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Dva vědci snaží při vědecké diskusi předložit  - každý ze své názorové pozice - co nejvíce informací, aby bylo možno rozhodnout, kde je pravda, jak postupovat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Například když nyní píšu tuto učebnici, podávám informace (zprávy) čtenářům, aniž bych je momentálně znal. Oni zase nemají možnost průběžně, interaktivně do vzniku mého sdělování zasahovat.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Při veřejné přednášce přednášející, zejména je-li v tomto směru citlivý, zaznamenává, jak publikum reaguje. Všímá si třeba, že lidé odcházejí, začínají se bavit, tu a tam někdo zívá. Zvolí tedy nečekaný obrat; zvýší hlas, uvede zajímavý příklad, vyzve k hlasování o názoru, který předloží. </a:t>
            </a:r>
          </a:p>
          <a:p>
            <a:pPr marL="514350" indent="-514350">
              <a:buNone/>
              <a:defRPr/>
            </a:pPr>
            <a:endParaRPr lang="cs-CZ" sz="2400" b="1" i="1" dirty="0">
              <a:solidFill>
                <a:schemeClr val="tx1"/>
              </a:solidFill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4" name="Osmicípá hvězda 3"/>
          <p:cNvSpPr/>
          <p:nvPr/>
        </p:nvSpPr>
        <p:spPr>
          <a:xfrm>
            <a:off x="199222" y="122752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2</a:t>
            </a:r>
            <a:endParaRPr 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5816115" y="395286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1(3)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66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412713" y="1360833"/>
            <a:ext cx="3234369" cy="6482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Doplň!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97" y="2539217"/>
            <a:ext cx="10515600" cy="31319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cs-CZ" i="1" dirty="0" smtClean="0">
                <a:solidFill>
                  <a:schemeClr val="tx1"/>
                </a:solidFill>
              </a:rPr>
              <a:t>	</a:t>
            </a:r>
            <a:r>
              <a:rPr lang="cs-CZ" i="1" dirty="0" smtClean="0">
                <a:solidFill>
                  <a:schemeClr val="tx1"/>
                </a:solidFill>
              </a:rPr>
              <a:t>A. 	</a:t>
            </a:r>
            <a:r>
              <a:rPr lang="cs-CZ" sz="3000" dirty="0" smtClean="0">
                <a:solidFill>
                  <a:schemeClr val="tx1"/>
                </a:solidFill>
                <a:cs typeface="Times New Roman" pitchFamily="18" charset="0"/>
              </a:rPr>
              <a:t>Když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matka tiší plačící nemluvně, nebo dojatý účastník pohřbu projevuje hlubokou účast pozůstalým pohledem, slzami v očích, stiskem ruky - pak nepochybně určujícími v komunikaci jsou </a:t>
            </a:r>
            <a:r>
              <a:rPr lang="cs-CZ" sz="3000" dirty="0" smtClean="0">
                <a:solidFill>
                  <a:schemeClr val="tx1"/>
                </a:solidFill>
                <a:cs typeface="Times New Roman" pitchFamily="18" charset="0"/>
              </a:rPr>
              <a:t>gesta,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tzn.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prostředky ………..</a:t>
            </a:r>
          </a:p>
          <a:p>
            <a:pPr algn="just">
              <a:buNone/>
              <a:defRPr/>
            </a:pP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cs-CZ" sz="3000" dirty="0" smtClean="0">
                <a:solidFill>
                  <a:schemeClr val="tx1"/>
                </a:solidFill>
                <a:cs typeface="Times New Roman" pitchFamily="18" charset="0"/>
              </a:rPr>
              <a:t>B. 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Když nám profesor v diskusi vysvětluje příčiny vzniku druhé světové války, pak zase jednoznačně určující v komunikaci je řeč</a:t>
            </a:r>
            <a:r>
              <a:rPr lang="cs-CZ" sz="3000" dirty="0" smtClean="0">
                <a:solidFill>
                  <a:schemeClr val="tx1"/>
                </a:solidFill>
                <a:cs typeface="Times New Roman" pitchFamily="18" charset="0"/>
              </a:rPr>
              <a:t>, tzn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prostředky …………. </a:t>
            </a:r>
          </a:p>
          <a:p>
            <a:pPr>
              <a:buNone/>
              <a:defRPr/>
            </a:pPr>
            <a:endParaRPr lang="cs-CZ" sz="30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Osmicípá hvězda 3"/>
          <p:cNvSpPr/>
          <p:nvPr/>
        </p:nvSpPr>
        <p:spPr>
          <a:xfrm>
            <a:off x="242334" y="188855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</a:t>
            </a:r>
            <a:endParaRPr 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5879054" y="46138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5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364276" y="1365667"/>
            <a:ext cx="5463448" cy="6271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O kterou schopnost se tu jedná?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96806"/>
            <a:ext cx="10515600" cy="22175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	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Schopnost jedince cítit emoce druhých lidí není soucit, ani lítost: člověk může cítit soucit k druhé osobě, litovat ji, ale nemusí pociťovat, to, co ona. A ostatně se jistě i vám dostalo soucitu tam, kde jste jej vůbec nepotřebovali, a to, co jste potřebovali, to jste nedostali. </a:t>
            </a:r>
          </a:p>
          <a:p>
            <a:pPr algn="just">
              <a:buNone/>
              <a:defRPr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	Není to také ani telepatie - schopnost číst myšlenky druhých. </a:t>
            </a:r>
          </a:p>
        </p:txBody>
      </p:sp>
      <p:sp>
        <p:nvSpPr>
          <p:cNvPr id="4" name="Osmicípá hvězda 3"/>
          <p:cNvSpPr/>
          <p:nvPr/>
        </p:nvSpPr>
        <p:spPr>
          <a:xfrm>
            <a:off x="381000" y="119819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</a:t>
            </a:r>
            <a:endParaRPr 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5794314" y="39235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2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60997" y="1008733"/>
            <a:ext cx="8564450" cy="12515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Označte při této komunikaci a zdůvodněte proč!</a:t>
            </a:r>
            <a:b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Komunikanta – Komunikátora</a:t>
            </a: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Komuniké </a:t>
            </a: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Komunikační kanál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549" y="2537136"/>
            <a:ext cx="11127345" cy="40310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	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„ O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´ Malley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, můžete jít ke mně do kanceláře?“</a:t>
            </a:r>
          </a:p>
          <a:p>
            <a:pPr algn="just">
              <a:buNone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	Pozvání do doupěte majitele seattleské  bezpečnostní agentury dalo tušit speciální úkol .</a:t>
            </a:r>
          </a:p>
          <a:p>
            <a:pPr algn="just">
              <a:buNone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	„Klid, O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´ Malley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Posaďte se.</a:t>
            </a:r>
          </a:p>
          <a:p>
            <a:pPr algn="just">
              <a:buNone/>
            </a:pP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	Dotaz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: Co tancování?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Co si myslíte o tancování? ..“ „Možná myslíte něco kolem společenského tance – plesy, nóbl prostředí a tak.“ Vždycky jsem si oblíbil skoro každého tanečníka,kterého jsem blíže poznal.Zpravidla jsou to prima lidé.“</a:t>
            </a:r>
          </a:p>
          <a:p>
            <a:pPr algn="just">
              <a:buNone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 Mám pro vás zajímavou práci. Jde o tančírnu, která se jmenuje Century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 a ta hledá pracovníka ostrahy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cs-CZ" sz="1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cs-CZ" sz="1800" dirty="0">
                <a:solidFill>
                  <a:schemeClr val="tx1"/>
                </a:solidFill>
                <a:cs typeface="Times New Roman" pitchFamily="18" charset="0"/>
              </a:rPr>
              <a:t>Fulgum,R</a:t>
            </a:r>
            <a:r>
              <a:rPr lang="cs-CZ" sz="1800" dirty="0" smtClean="0">
                <a:solidFill>
                  <a:schemeClr val="tx1"/>
                </a:solidFill>
                <a:cs typeface="Times New Roman" pitchFamily="18" charset="0"/>
              </a:rPr>
              <a:t>., Drž </a:t>
            </a:r>
            <a:r>
              <a:rPr lang="cs-CZ" sz="1800" dirty="0">
                <a:solidFill>
                  <a:schemeClr val="tx1"/>
                </a:solidFill>
                <a:cs typeface="Times New Roman" pitchFamily="18" charset="0"/>
              </a:rPr>
              <a:t>mě pevně, miluj mě zlehka</a:t>
            </a:r>
            <a:r>
              <a:rPr lang="cs-CZ" sz="1800" dirty="0" smtClean="0">
                <a:solidFill>
                  <a:schemeClr val="tx1"/>
                </a:solidFill>
                <a:cs typeface="Times New Roman" pitchFamily="18" charset="0"/>
              </a:rPr>
              <a:t>, Praha: Argo, 2011</a:t>
            </a:r>
            <a:r>
              <a:rPr lang="cs-CZ" sz="1800" dirty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cs-CZ" sz="24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cs-CZ" sz="2400" dirty="0">
                <a:solidFill>
                  <a:schemeClr val="tx1"/>
                </a:solidFill>
              </a:rPr>
              <a:t>	</a:t>
            </a:r>
            <a:endParaRPr lang="cs-CZ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Osmicípá hvězda 3"/>
          <p:cNvSpPr/>
          <p:nvPr/>
        </p:nvSpPr>
        <p:spPr>
          <a:xfrm>
            <a:off x="342210" y="27463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</a:t>
            </a:r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5918809" y="3625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4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buch 1 3"/>
          <p:cNvSpPr/>
          <p:nvPr/>
        </p:nvSpPr>
        <p:spPr>
          <a:xfrm>
            <a:off x="229763" y="2857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 smtClean="0"/>
              <a:t>6</a:t>
            </a:r>
            <a:endParaRPr lang="cs-CZ" sz="2400" dirty="0"/>
          </a:p>
        </p:txBody>
      </p:sp>
      <p:sp>
        <p:nvSpPr>
          <p:cNvPr id="3075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6" name="TextovéPole 5"/>
          <p:cNvSpPr txBox="1">
            <a:spLocks noChangeArrowheads="1"/>
          </p:cNvSpPr>
          <p:nvPr/>
        </p:nvSpPr>
        <p:spPr bwMode="auto">
          <a:xfrm>
            <a:off x="5147470" y="939007"/>
            <a:ext cx="1322388" cy="5238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dirty="0">
                <a:solidFill>
                  <a:schemeClr val="bg1"/>
                </a:solidFill>
              </a:rPr>
              <a:t>Doplň!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27116" y="1916113"/>
            <a:ext cx="11075831" cy="3080889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cs-CZ" sz="2600" kern="0" dirty="0"/>
              <a:t>_____________je stav duševní pohody a normality, kdy všechny duševní pochody probíhají  adekvátním až  optimálním způsobem, umožňují správně odrážet vnější realitu, přiměřeně a pohotově reagovat na všechny podněty (včetně sociálních) a řešit běžné i mimořádné a neočekávané úlohy, stále se zdokonalovat v pracovních i osobních činnostech (zejména v sociální  komunikaci) a mít pocit pohody a uspokojení ze svých aktivit i prožívání.“</a:t>
            </a:r>
            <a:endParaRPr lang="cs-CZ" sz="2400" kern="0" dirty="0"/>
          </a:p>
          <a:p>
            <a:pPr algn="just" eaLnBrk="0" hangingPunct="0">
              <a:spcBef>
                <a:spcPct val="20000"/>
              </a:spcBef>
              <a:defRPr/>
            </a:pPr>
            <a:endParaRPr lang="cs-CZ" sz="3200" kern="0" dirty="0"/>
          </a:p>
        </p:txBody>
      </p:sp>
    </p:spTree>
    <p:extLst>
      <p:ext uri="{BB962C8B-B14F-4D97-AF65-F5344CB8AC3E}">
        <p14:creationId xmlns:p14="http://schemas.microsoft.com/office/powerpoint/2010/main" val="3184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77842" y="1467431"/>
            <a:ext cx="1974380" cy="863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 smtClean="0">
                <a:latin typeface="+mj-lt"/>
              </a:rPr>
              <a:t>Doplň!</a:t>
            </a:r>
          </a:p>
        </p:txBody>
      </p:sp>
      <p:sp>
        <p:nvSpPr>
          <p:cNvPr id="4" name="Výbuch 1 3"/>
          <p:cNvSpPr/>
          <p:nvPr/>
        </p:nvSpPr>
        <p:spPr>
          <a:xfrm>
            <a:off x="385271" y="282575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4100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094704" y="3312687"/>
            <a:ext cx="10251583" cy="11691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Tx/>
              <a:buNone/>
              <a:defRPr/>
            </a:pPr>
            <a:r>
              <a:rPr lang="cs-CZ" sz="2400" i="1" dirty="0"/>
              <a:t>	</a:t>
            </a:r>
            <a:r>
              <a:rPr lang="cs-CZ" sz="2400" b="1" dirty="0"/>
              <a:t>„_______________rozumíme systém vědecky propracovaných pravidel a rad sloužících k udržení, prohloubení nebo znovu získaní duševního zdraví, duševní rovnováhy.“</a:t>
            </a:r>
          </a:p>
          <a:p>
            <a:pPr marL="0" indent="0" algn="just">
              <a:buNone/>
              <a:defRPr/>
            </a:pPr>
            <a:endParaRPr lang="cs-CZ" sz="2400" b="1" dirty="0"/>
          </a:p>
          <a:p>
            <a:pPr algn="just">
              <a:buFontTx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808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18971" y="1817570"/>
            <a:ext cx="1892121" cy="6983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 smtClean="0"/>
              <a:t>Nazvi!</a:t>
            </a:r>
            <a:endParaRPr lang="cs-CZ" altLang="cs-CZ" sz="2800" dirty="0" smtClean="0"/>
          </a:p>
        </p:txBody>
      </p:sp>
      <p:sp>
        <p:nvSpPr>
          <p:cNvPr id="4" name="Výbuch 1 3"/>
          <p:cNvSpPr/>
          <p:nvPr/>
        </p:nvSpPr>
        <p:spPr>
          <a:xfrm>
            <a:off x="307998" y="11588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5124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bdélník 6"/>
          <p:cNvSpPr/>
          <p:nvPr/>
        </p:nvSpPr>
        <p:spPr>
          <a:xfrm>
            <a:off x="307999" y="3847697"/>
            <a:ext cx="11450412" cy="954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800" i="1" dirty="0"/>
              <a:t>„ </a:t>
            </a:r>
            <a:r>
              <a:rPr lang="cs-CZ" sz="2800" b="1" dirty="0"/>
              <a:t>Jedná se o chronické neuspokojení potřeb nebo nedosahování vytčených cílů.“</a:t>
            </a:r>
          </a:p>
        </p:txBody>
      </p:sp>
    </p:spTree>
    <p:extLst>
      <p:ext uri="{BB962C8B-B14F-4D97-AF65-F5344CB8AC3E}">
        <p14:creationId xmlns:p14="http://schemas.microsoft.com/office/powerpoint/2010/main" val="19147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Výstup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412</Words>
  <Application>Microsoft Office PowerPoint</Application>
  <PresentationFormat>Širokoúhlá obrazovka</PresentationFormat>
  <Paragraphs>103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Motiv Office</vt:lpstr>
      <vt:lpstr>Komunikace, interakce, duševní zdraví a psychohygiena</vt:lpstr>
      <vt:lpstr>Co mezi mnou a neznámou osobou probíhá?</vt:lpstr>
      <vt:lpstr> Co probíhá ve zvolených příkladech?  Pokud si vzpomeneš, upřesni  typ tohoto sdělování informací. </vt:lpstr>
      <vt:lpstr>Doplň!</vt:lpstr>
      <vt:lpstr>O kterou schopnost se tu jedná?</vt:lpstr>
      <vt:lpstr>Označte při této komunikaci a zdůvodněte proč! Komunikanta – Komunikátora - Komuniké  - Komunikační kanál</vt:lpstr>
      <vt:lpstr>Prezentace aplikace PowerPoint</vt:lpstr>
      <vt:lpstr>Doplň!</vt:lpstr>
      <vt:lpstr>Nazvi!</vt:lpstr>
      <vt:lpstr>Nazvi:</vt:lpstr>
      <vt:lpstr>Nazvi:</vt:lpstr>
      <vt:lpstr>Rozliš druhy stresu!</vt:lpstr>
      <vt:lpstr>Odpověz jakým typem psychické poruchy je maniodeprese?</vt:lpstr>
      <vt:lpstr>Hodnocení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Komunikace, interakce, duševní zdraví a psychohygiena</dc:title>
  <dc:creator>Zdeněk Maňák</dc:creator>
  <cp:lastModifiedBy>Zdeněk Maňák</cp:lastModifiedBy>
  <cp:revision>7</cp:revision>
  <dcterms:created xsi:type="dcterms:W3CDTF">2015-03-26T09:09:13Z</dcterms:created>
  <dcterms:modified xsi:type="dcterms:W3CDTF">2015-03-26T10:02:59Z</dcterms:modified>
</cp:coreProperties>
</file>