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2D50-A5AF-4232-B822-F0F3639652F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7B74-8D8F-4C3A-8FEF-1ADD3A308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513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2D50-A5AF-4232-B822-F0F3639652F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7B74-8D8F-4C3A-8FEF-1ADD3A308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585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2D50-A5AF-4232-B822-F0F3639652F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7B74-8D8F-4C3A-8FEF-1ADD3A308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63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2D50-A5AF-4232-B822-F0F3639652F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7B74-8D8F-4C3A-8FEF-1ADD3A308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627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2D50-A5AF-4232-B822-F0F3639652F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7B74-8D8F-4C3A-8FEF-1ADD3A308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222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2D50-A5AF-4232-B822-F0F3639652F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7B74-8D8F-4C3A-8FEF-1ADD3A308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880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2D50-A5AF-4232-B822-F0F3639652F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7B74-8D8F-4C3A-8FEF-1ADD3A308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7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2D50-A5AF-4232-B822-F0F3639652F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7B74-8D8F-4C3A-8FEF-1ADD3A308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629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2D50-A5AF-4232-B822-F0F3639652F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7B74-8D8F-4C3A-8FEF-1ADD3A308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464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2D50-A5AF-4232-B822-F0F3639652F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7B74-8D8F-4C3A-8FEF-1ADD3A308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834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32D50-A5AF-4232-B822-F0F3639652F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7B74-8D8F-4C3A-8FEF-1ADD3A308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68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32D50-A5AF-4232-B822-F0F3639652F8}" type="datetimeFigureOut">
              <a:rPr lang="cs-CZ" smtClean="0"/>
              <a:t>26.3.2015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E7B74-8D8F-4C3A-8FEF-1ADD3A308C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161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264897"/>
            <a:ext cx="9144000" cy="696425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chemeClr val="bg1"/>
                </a:solidFill>
              </a:rPr>
              <a:t>Komunikace, interakce, duševní zdraví a psychohygiena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52424" y="3602038"/>
            <a:ext cx="3287151" cy="547931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Pojmový test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33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6105" y="1587445"/>
            <a:ext cx="1969394" cy="79397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cs-CZ" altLang="cs-CZ" sz="2800" dirty="0" smtClean="0"/>
              <a:t>Nazvi:</a:t>
            </a:r>
          </a:p>
        </p:txBody>
      </p:sp>
      <p:sp>
        <p:nvSpPr>
          <p:cNvPr id="4" name="Výbuch 1 3"/>
          <p:cNvSpPr/>
          <p:nvPr/>
        </p:nvSpPr>
        <p:spPr>
          <a:xfrm>
            <a:off x="230724" y="115889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smtClean="0"/>
              <a:t>9</a:t>
            </a:r>
            <a:endParaRPr lang="cs-CZ" dirty="0"/>
          </a:p>
        </p:txBody>
      </p:sp>
      <p:sp>
        <p:nvSpPr>
          <p:cNvPr id="6148" name="TextovéPole 4"/>
          <p:cNvSpPr txBox="1">
            <a:spLocks noChangeArrowheads="1"/>
          </p:cNvSpPr>
          <p:nvPr/>
        </p:nvSpPr>
        <p:spPr bwMode="auto">
          <a:xfrm>
            <a:off x="5808664" y="115889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" name="Obdélník 6"/>
          <p:cNvSpPr/>
          <p:nvPr/>
        </p:nvSpPr>
        <p:spPr>
          <a:xfrm>
            <a:off x="577046" y="3483088"/>
            <a:ext cx="11088710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sz="2800" b="1" dirty="0"/>
              <a:t>„Psychický stav a chování člověka, které jsou vyvolané překážkou na cestě k určitému cíli a uspokojení potřeb.“</a:t>
            </a:r>
          </a:p>
        </p:txBody>
      </p:sp>
    </p:spTree>
    <p:extLst>
      <p:ext uri="{BB962C8B-B14F-4D97-AF65-F5344CB8AC3E}">
        <p14:creationId xmlns:p14="http://schemas.microsoft.com/office/powerpoint/2010/main" val="2835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06846" y="1600738"/>
            <a:ext cx="2716369" cy="85836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cs-CZ" altLang="cs-CZ" sz="2800" b="1" dirty="0">
                <a:solidFill>
                  <a:schemeClr val="bg1"/>
                </a:solidFill>
              </a:rPr>
              <a:t>Nazvi:</a:t>
            </a:r>
            <a:endParaRPr lang="cs-CZ" altLang="cs-CZ" sz="2800" dirty="0">
              <a:solidFill>
                <a:schemeClr val="bg1"/>
              </a:solidFill>
            </a:endParaRPr>
          </a:p>
        </p:txBody>
      </p:sp>
      <p:sp>
        <p:nvSpPr>
          <p:cNvPr id="4" name="Výbuch 1 3"/>
          <p:cNvSpPr/>
          <p:nvPr/>
        </p:nvSpPr>
        <p:spPr>
          <a:xfrm>
            <a:off x="488302" y="300832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7172" name="TextovéPole 4"/>
          <p:cNvSpPr txBox="1">
            <a:spLocks noChangeArrowheads="1"/>
          </p:cNvSpPr>
          <p:nvPr/>
        </p:nvSpPr>
        <p:spPr bwMode="auto">
          <a:xfrm>
            <a:off x="5808664" y="115889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" name="Obdélník 6"/>
          <p:cNvSpPr/>
          <p:nvPr/>
        </p:nvSpPr>
        <p:spPr>
          <a:xfrm>
            <a:off x="488302" y="3574068"/>
            <a:ext cx="11140225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cs-CZ" sz="2800" i="1" dirty="0"/>
              <a:t>„</a:t>
            </a:r>
            <a:r>
              <a:rPr lang="cs-CZ" sz="2800" b="1" dirty="0"/>
              <a:t>Označuje stav psychické zátěže, který vzniká působením rušivého faktoru na člověka během uspokojování potřeby nebo dosahování cíle.“</a:t>
            </a:r>
          </a:p>
        </p:txBody>
      </p:sp>
    </p:spTree>
    <p:extLst>
      <p:ext uri="{BB962C8B-B14F-4D97-AF65-F5344CB8AC3E}">
        <p14:creationId xmlns:p14="http://schemas.microsoft.com/office/powerpoint/2010/main" val="302428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06846" y="1600738"/>
            <a:ext cx="3352298" cy="85836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cs-CZ" altLang="cs-CZ" sz="2800" b="1" dirty="0" smtClean="0">
                <a:solidFill>
                  <a:schemeClr val="bg1"/>
                </a:solidFill>
              </a:rPr>
              <a:t>Rozliš druhy stresu!</a:t>
            </a:r>
            <a:endParaRPr lang="cs-CZ" altLang="cs-CZ" sz="2800" dirty="0">
              <a:solidFill>
                <a:schemeClr val="bg1"/>
              </a:solidFill>
            </a:endParaRPr>
          </a:p>
        </p:txBody>
      </p:sp>
      <p:sp>
        <p:nvSpPr>
          <p:cNvPr id="4" name="Výbuch 1 3"/>
          <p:cNvSpPr/>
          <p:nvPr/>
        </p:nvSpPr>
        <p:spPr>
          <a:xfrm>
            <a:off x="488302" y="300832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smtClean="0"/>
              <a:t>11</a:t>
            </a:r>
            <a:endParaRPr lang="cs-CZ" dirty="0"/>
          </a:p>
        </p:txBody>
      </p:sp>
      <p:sp>
        <p:nvSpPr>
          <p:cNvPr id="7172" name="TextovéPole 4"/>
          <p:cNvSpPr txBox="1">
            <a:spLocks noChangeArrowheads="1"/>
          </p:cNvSpPr>
          <p:nvPr/>
        </p:nvSpPr>
        <p:spPr bwMode="auto">
          <a:xfrm>
            <a:off x="5808664" y="115889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" name="Obdélník 6"/>
          <p:cNvSpPr/>
          <p:nvPr/>
        </p:nvSpPr>
        <p:spPr>
          <a:xfrm>
            <a:off x="488302" y="3574068"/>
            <a:ext cx="11140225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cs-CZ" sz="2800" b="1" dirty="0" smtClean="0"/>
              <a:t>………….</a:t>
            </a:r>
            <a:r>
              <a:rPr lang="cs-CZ" sz="2800" dirty="0" smtClean="0"/>
              <a:t> </a:t>
            </a:r>
            <a:r>
              <a:rPr lang="cs-CZ" sz="2800" dirty="0"/>
              <a:t>– stres s pozitivními účinky (radost, nadšení), též jsou kladeny zvýšené požadavky na adaptační mechanismy, avšak vše je kompenzováno celkovým pozitivním efektem – nejde o negativní emocionální zážitek.</a:t>
            </a:r>
          </a:p>
          <a:p>
            <a:pPr lvl="0" algn="just"/>
            <a:r>
              <a:rPr lang="cs-CZ" sz="2800" dirty="0"/>
              <a:t> </a:t>
            </a:r>
            <a:r>
              <a:rPr lang="cs-CZ" sz="2800" b="1" dirty="0" smtClean="0"/>
              <a:t>………..</a:t>
            </a:r>
            <a:r>
              <a:rPr lang="cs-CZ" sz="2800" dirty="0" smtClean="0"/>
              <a:t> </a:t>
            </a:r>
            <a:r>
              <a:rPr lang="cs-CZ" sz="2800" dirty="0"/>
              <a:t>– stres s negativními účinky, domníváme se, že nemáme dost sil a možností zvládnout to, co nás ohrožuje – emočně negativní tenze (emocionálně nám není dobře). </a:t>
            </a:r>
          </a:p>
        </p:txBody>
      </p:sp>
    </p:spTree>
    <p:extLst>
      <p:ext uri="{BB962C8B-B14F-4D97-AF65-F5344CB8AC3E}">
        <p14:creationId xmlns:p14="http://schemas.microsoft.com/office/powerpoint/2010/main" val="281911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2137895" y="1402658"/>
            <a:ext cx="8809148" cy="83261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cs-CZ" altLang="cs-CZ" sz="2800" dirty="0" smtClean="0">
                <a:solidFill>
                  <a:schemeClr val="bg1"/>
                </a:solidFill>
                <a:latin typeface="+mj-lt"/>
              </a:rPr>
              <a:t>Odpověz j</a:t>
            </a:r>
            <a:r>
              <a:rPr lang="cs-CZ" altLang="cs-CZ" sz="2800" dirty="0" smtClean="0">
                <a:latin typeface="+mj-lt"/>
              </a:rPr>
              <a:t>akým typem psychické poruchy je maniodeprese?</a:t>
            </a:r>
            <a:endParaRPr lang="cs-CZ" altLang="cs-CZ" sz="28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4271818" y="3152150"/>
            <a:ext cx="3386427" cy="22054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cs-CZ" altLang="cs-CZ" dirty="0" smtClean="0"/>
              <a:t>a. </a:t>
            </a:r>
            <a:r>
              <a:rPr lang="pl-PL" altLang="cs-CZ" dirty="0" smtClean="0"/>
              <a:t>neuróza</a:t>
            </a:r>
            <a:r>
              <a:rPr lang="pl-PL" altLang="cs-CZ" dirty="0" smtClean="0"/>
              <a:t> </a:t>
            </a:r>
          </a:p>
          <a:p>
            <a:pPr marL="0" indent="0">
              <a:buNone/>
            </a:pPr>
            <a:r>
              <a:rPr lang="pl-PL" altLang="cs-CZ" dirty="0" smtClean="0"/>
              <a:t>b</a:t>
            </a:r>
            <a:r>
              <a:rPr lang="pl-PL" altLang="cs-CZ" b="1" dirty="0" smtClean="0"/>
              <a:t>. </a:t>
            </a:r>
            <a:r>
              <a:rPr lang="pl-PL" altLang="cs-CZ" dirty="0" smtClean="0"/>
              <a:t>porucha </a:t>
            </a:r>
            <a:r>
              <a:rPr lang="pl-PL" altLang="cs-CZ" dirty="0" smtClean="0"/>
              <a:t>osobnosti</a:t>
            </a:r>
            <a:r>
              <a:rPr lang="pl-PL" altLang="cs-CZ" b="1" dirty="0" smtClean="0"/>
              <a:t> </a:t>
            </a:r>
          </a:p>
          <a:p>
            <a:pPr marL="0" indent="0">
              <a:buNone/>
            </a:pPr>
            <a:r>
              <a:rPr lang="pl-PL" altLang="cs-CZ" dirty="0" smtClean="0"/>
              <a:t>c. psychóza</a:t>
            </a:r>
            <a:r>
              <a:rPr lang="pl-PL" altLang="cs-CZ" dirty="0" smtClean="0"/>
              <a:t> </a:t>
            </a:r>
          </a:p>
          <a:p>
            <a:pPr marL="0" indent="0">
              <a:buNone/>
            </a:pPr>
            <a:r>
              <a:rPr lang="pl-PL" altLang="cs-CZ" dirty="0" smtClean="0"/>
              <a:t>d. slabomyslnost</a:t>
            </a:r>
            <a:endParaRPr lang="cs-CZ" altLang="cs-CZ" dirty="0" smtClean="0"/>
          </a:p>
        </p:txBody>
      </p:sp>
      <p:sp>
        <p:nvSpPr>
          <p:cNvPr id="4" name="Výbuch 1 3"/>
          <p:cNvSpPr/>
          <p:nvPr/>
        </p:nvSpPr>
        <p:spPr>
          <a:xfrm>
            <a:off x="119065" y="113506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smtClean="0"/>
              <a:t>12</a:t>
            </a:r>
            <a:endParaRPr lang="cs-CZ" dirty="0"/>
          </a:p>
        </p:txBody>
      </p:sp>
      <p:sp>
        <p:nvSpPr>
          <p:cNvPr id="9221" name="TextovéPole 4"/>
          <p:cNvSpPr txBox="1">
            <a:spLocks noChangeArrowheads="1"/>
          </p:cNvSpPr>
          <p:nvPr/>
        </p:nvSpPr>
        <p:spPr bwMode="auto">
          <a:xfrm>
            <a:off x="5808664" y="115889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1207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45039" y="957555"/>
            <a:ext cx="4493654" cy="884126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chemeClr val="bg1"/>
                </a:solidFill>
              </a:rPr>
              <a:t>Hodnocení</a:t>
            </a:r>
            <a:endParaRPr lang="cs-CZ" sz="2800" dirty="0">
              <a:solidFill>
                <a:schemeClr val="bg1"/>
              </a:solidFill>
            </a:endParaRPr>
          </a:p>
        </p:txBody>
      </p:sp>
      <p:graphicFrame>
        <p:nvGraphicFramePr>
          <p:cNvPr id="3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1708186"/>
              </p:ext>
            </p:extLst>
          </p:nvPr>
        </p:nvGraphicFramePr>
        <p:xfrm>
          <a:off x="2006958" y="1841681"/>
          <a:ext cx="8229600" cy="4449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Počet kreditů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procent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Počet bodů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0 kreditů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0 – 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0 </a:t>
                      </a:r>
                      <a:r>
                        <a:rPr lang="cs-CZ" sz="1800" dirty="0" smtClean="0"/>
                        <a:t>- 2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1 kredit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10 – 19%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smtClean="0"/>
                        <a:t>3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2 kredity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20 – 29%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4 - 5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3 kredity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30 – 39%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6 </a:t>
                      </a:r>
                      <a:r>
                        <a:rPr lang="cs-CZ" sz="1800" dirty="0" smtClean="0"/>
                        <a:t>- </a:t>
                      </a:r>
                      <a:r>
                        <a:rPr lang="cs-CZ" sz="1800" dirty="0" smtClean="0"/>
                        <a:t>7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4 kredity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40 – 49%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8 - 9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5kreditů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50</a:t>
                      </a:r>
                      <a:r>
                        <a:rPr lang="cs-CZ" sz="1800" baseline="0" dirty="0" smtClean="0"/>
                        <a:t> – 59%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10 </a:t>
                      </a:r>
                      <a:r>
                        <a:rPr lang="cs-CZ" sz="1800" dirty="0" smtClean="0"/>
                        <a:t>- </a:t>
                      </a:r>
                      <a:r>
                        <a:rPr lang="cs-CZ" sz="1800" dirty="0" smtClean="0"/>
                        <a:t>11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6 kreditů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60 – 69%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12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7 kreditů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70 – 79%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13-14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8 kreditů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80 – 89%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15 - 16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9 kreditů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90 – 99%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17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10 kreditů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100%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18</a:t>
                      </a:r>
                      <a:endParaRPr lang="en-GB" sz="1800" dirty="0"/>
                    </a:p>
                  </a:txBody>
                  <a:tcPr marT="45717" marB="4571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18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2036285" y="1712476"/>
            <a:ext cx="8295700" cy="659917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  <a:cs typeface="Times New Roman" pitchFamily="18" charset="0"/>
              </a:rPr>
              <a:t>Co mezi mnou a neznámou osobou probíhá?</a:t>
            </a:r>
            <a:endParaRPr lang="cs-CZ" sz="2800" dirty="0" smtClean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6335" y="3070531"/>
            <a:ext cx="10515600" cy="251502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Arial" charset="0"/>
              <a:buNone/>
            </a:pPr>
            <a:r>
              <a:rPr lang="cs-CZ" sz="2400" i="1" dirty="0" smtClean="0"/>
              <a:t>	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Jedeme autobusem a bezděčně nás zaujme neznámá osoba. Pozorujeme ji v domnění, že o tom neví. Ona ale reaguje - svým pohledem odpovídá na pohledy naše. Je nám nepříjemné, že jsme se prozradili a děláme, jakože se zabýváme něčím jiným a že naše pohledy se setkaly jenom náhodou; čteme např. noviny a pouze občas, nenápadně bloudíme očima kolem. 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Po chvíli ale na dotyčnou osobu opět nenápadně pohlédneme a zjistíme, že i ona nás právě v té </a:t>
            </a: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chvíli 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také pozoruje, a tak když se naše pohledy setkávají už podruhé, usměje se. </a:t>
            </a:r>
          </a:p>
        </p:txBody>
      </p:sp>
      <p:sp>
        <p:nvSpPr>
          <p:cNvPr id="4" name="Osmicípá hvězda 3"/>
          <p:cNvSpPr/>
          <p:nvPr/>
        </p:nvSpPr>
        <p:spPr>
          <a:xfrm>
            <a:off x="381000" y="99937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1</a:t>
            </a:r>
            <a:endParaRPr lang="cs-CZ" sz="2800" b="1" dirty="0"/>
          </a:p>
        </p:txBody>
      </p:sp>
      <p:sp>
        <p:nvSpPr>
          <p:cNvPr id="2" name="Obdélník 1"/>
          <p:cNvSpPr/>
          <p:nvPr/>
        </p:nvSpPr>
        <p:spPr>
          <a:xfrm>
            <a:off x="5882449" y="372471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127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827189" y="1261947"/>
            <a:ext cx="8537620" cy="94481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/>
            </a:r>
            <a:br>
              <a:rPr lang="cs-CZ" sz="2400" dirty="0" smtClean="0">
                <a:solidFill>
                  <a:schemeClr val="bg1"/>
                </a:solidFill>
              </a:rPr>
            </a:br>
            <a: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  <a:t>Co probíhá ve zvolených příkladech? </a:t>
            </a:r>
            <a:b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</a:br>
            <a: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  <a:t>Pokud si vzpomeneš, upřesni  typ tohoto sdělování informací.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4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2704086"/>
            <a:ext cx="10515600" cy="342942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Dva vědci snaží při vědecké diskusi předložit  - každý ze své názorové pozice - co nejvíce informací, aby bylo možno rozhodnout, kde je pravda, jak postupovat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Například když nyní píšu tuto učebnici, podávám informace (zprávy) čtenářům, aniž bych je momentálně znal. Oni zase nemají možnost průběžně, interaktivně do vzniku mého sdělování zasahovat.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Při veřejné přednášce přednášející, zejména je-li v tomto směru citlivý, zaznamenává, jak publikum reaguje. Všímá si třeba, že lidé odcházejí, začínají se bavit, tu a tam někdo zívá. Zvolí tedy nečekaný obrat; zvýší hlas, uvede zajímavý příklad, vyzve k hlasování o názoru, který předloží. </a:t>
            </a:r>
          </a:p>
          <a:p>
            <a:pPr marL="514350" indent="-514350">
              <a:buNone/>
              <a:defRPr/>
            </a:pPr>
            <a:endParaRPr lang="cs-CZ" sz="2400" b="1" i="1" dirty="0">
              <a:solidFill>
                <a:schemeClr val="tx1"/>
              </a:solidFill>
              <a:cs typeface="Times New Roman" pitchFamily="18" charset="0"/>
            </a:endParaRPr>
          </a:p>
          <a:p>
            <a:pPr marL="514350" indent="-514350">
              <a:buNone/>
              <a:defRPr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endParaRPr lang="cs-CZ" sz="2400" dirty="0" smtClean="0">
              <a:solidFill>
                <a:schemeClr val="tx1"/>
              </a:solidFill>
            </a:endParaRPr>
          </a:p>
        </p:txBody>
      </p:sp>
      <p:sp>
        <p:nvSpPr>
          <p:cNvPr id="4" name="Osmicípá hvězda 3"/>
          <p:cNvSpPr/>
          <p:nvPr/>
        </p:nvSpPr>
        <p:spPr>
          <a:xfrm>
            <a:off x="199222" y="122752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2</a:t>
            </a:r>
            <a:endParaRPr lang="cs-CZ" sz="2800" b="1" dirty="0"/>
          </a:p>
        </p:txBody>
      </p:sp>
      <p:sp>
        <p:nvSpPr>
          <p:cNvPr id="2" name="Obdélník 1"/>
          <p:cNvSpPr/>
          <p:nvPr/>
        </p:nvSpPr>
        <p:spPr>
          <a:xfrm>
            <a:off x="5816115" y="395286"/>
            <a:ext cx="559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1(3)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566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412713" y="1360833"/>
            <a:ext cx="3234369" cy="64827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  <a:t>Doplň!</a:t>
            </a:r>
            <a:endParaRPr lang="cs-CZ" sz="2400" dirty="0" smtClean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2097" y="2539217"/>
            <a:ext cx="10515600" cy="313196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just">
              <a:buNone/>
              <a:defRPr/>
            </a:pPr>
            <a:r>
              <a:rPr lang="cs-CZ" i="1" dirty="0" smtClean="0">
                <a:solidFill>
                  <a:schemeClr val="tx1"/>
                </a:solidFill>
              </a:rPr>
              <a:t>	</a:t>
            </a:r>
            <a:r>
              <a:rPr lang="cs-CZ" i="1" dirty="0" smtClean="0">
                <a:solidFill>
                  <a:schemeClr val="tx1"/>
                </a:solidFill>
              </a:rPr>
              <a:t>A. 	</a:t>
            </a:r>
            <a:r>
              <a:rPr lang="cs-CZ" sz="3000" dirty="0" smtClean="0">
                <a:solidFill>
                  <a:schemeClr val="tx1"/>
                </a:solidFill>
                <a:cs typeface="Times New Roman" pitchFamily="18" charset="0"/>
              </a:rPr>
              <a:t>Když </a:t>
            </a:r>
            <a:r>
              <a:rPr lang="cs-CZ" sz="3000" dirty="0">
                <a:solidFill>
                  <a:schemeClr val="tx1"/>
                </a:solidFill>
                <a:cs typeface="Times New Roman" pitchFamily="18" charset="0"/>
              </a:rPr>
              <a:t>matka tiší plačící nemluvně, nebo dojatý účastník pohřbu projevuje hlubokou účast pozůstalým pohledem, slzami v očích, stiskem ruky - pak nepochybně určujícími v komunikaci jsou </a:t>
            </a:r>
            <a:r>
              <a:rPr lang="cs-CZ" sz="3000" dirty="0" smtClean="0">
                <a:solidFill>
                  <a:schemeClr val="tx1"/>
                </a:solidFill>
                <a:cs typeface="Times New Roman" pitchFamily="18" charset="0"/>
              </a:rPr>
              <a:t>gesta, </a:t>
            </a:r>
            <a:r>
              <a:rPr lang="cs-CZ" sz="3000" dirty="0">
                <a:solidFill>
                  <a:schemeClr val="tx1"/>
                </a:solidFill>
                <a:cs typeface="Times New Roman" pitchFamily="18" charset="0"/>
              </a:rPr>
              <a:t>tzn. </a:t>
            </a:r>
            <a:r>
              <a:rPr lang="cs-CZ" sz="3000" dirty="0">
                <a:solidFill>
                  <a:schemeClr val="tx1"/>
                </a:solidFill>
                <a:cs typeface="Times New Roman" pitchFamily="18" charset="0"/>
              </a:rPr>
              <a:t>prostředky ………..</a:t>
            </a:r>
          </a:p>
          <a:p>
            <a:pPr algn="just">
              <a:buNone/>
              <a:defRPr/>
            </a:pPr>
            <a:r>
              <a:rPr lang="cs-CZ" sz="3000" dirty="0">
                <a:solidFill>
                  <a:schemeClr val="tx1"/>
                </a:solidFill>
                <a:cs typeface="Times New Roman" pitchFamily="18" charset="0"/>
              </a:rPr>
              <a:t>	</a:t>
            </a:r>
            <a:r>
              <a:rPr lang="cs-CZ" sz="3000" dirty="0" smtClean="0">
                <a:solidFill>
                  <a:schemeClr val="tx1"/>
                </a:solidFill>
                <a:cs typeface="Times New Roman" pitchFamily="18" charset="0"/>
              </a:rPr>
              <a:t>B.  </a:t>
            </a:r>
            <a:r>
              <a:rPr lang="cs-CZ" sz="3000" dirty="0">
                <a:solidFill>
                  <a:schemeClr val="tx1"/>
                </a:solidFill>
                <a:cs typeface="Times New Roman" pitchFamily="18" charset="0"/>
              </a:rPr>
              <a:t>Když nám profesor v diskusi vysvětluje příčiny vzniku druhé světové války, pak zase jednoznačně určující v komunikaci je řeč</a:t>
            </a:r>
            <a:r>
              <a:rPr lang="cs-CZ" sz="3000" dirty="0" smtClean="0">
                <a:solidFill>
                  <a:schemeClr val="tx1"/>
                </a:solidFill>
                <a:cs typeface="Times New Roman" pitchFamily="18" charset="0"/>
              </a:rPr>
              <a:t>, tzn</a:t>
            </a:r>
            <a:r>
              <a:rPr lang="cs-CZ" sz="3000" dirty="0">
                <a:solidFill>
                  <a:schemeClr val="tx1"/>
                </a:solidFill>
                <a:cs typeface="Times New Roman" pitchFamily="18" charset="0"/>
              </a:rPr>
              <a:t>. </a:t>
            </a:r>
            <a:r>
              <a:rPr lang="cs-CZ" sz="3000" dirty="0">
                <a:solidFill>
                  <a:schemeClr val="tx1"/>
                </a:solidFill>
                <a:cs typeface="Times New Roman" pitchFamily="18" charset="0"/>
              </a:rPr>
              <a:t>prostředky …………. </a:t>
            </a:r>
          </a:p>
          <a:p>
            <a:pPr>
              <a:buNone/>
              <a:defRPr/>
            </a:pPr>
            <a:endParaRPr lang="cs-CZ" sz="3000" b="1" i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" name="Osmicípá hvězda 3"/>
          <p:cNvSpPr/>
          <p:nvPr/>
        </p:nvSpPr>
        <p:spPr>
          <a:xfrm>
            <a:off x="242334" y="188855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3</a:t>
            </a:r>
            <a:endParaRPr lang="cs-CZ" sz="2800" b="1" dirty="0"/>
          </a:p>
        </p:txBody>
      </p:sp>
      <p:sp>
        <p:nvSpPr>
          <p:cNvPr id="2" name="Obdélník 1"/>
          <p:cNvSpPr/>
          <p:nvPr/>
        </p:nvSpPr>
        <p:spPr>
          <a:xfrm>
            <a:off x="5879054" y="46138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152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3364276" y="1365667"/>
            <a:ext cx="5463448" cy="6271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  <a:t>O kterou schopnost se tu jedná?</a:t>
            </a:r>
            <a:endParaRPr lang="cs-CZ" sz="2400" dirty="0" smtClean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96806"/>
            <a:ext cx="10515600" cy="221756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just">
              <a:buNone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	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Schopnost jedince cítit emoce druhých lidí není soucit, ani lítost: člověk může cítit soucit k druhé osobě, litovat ji, ale nemusí pociťovat, to, co ona. A ostatně se jistě i vám dostalo soucitu tam, kde jste jej vůbec nepotřebovali, a to, co jste potřebovali, to jste nedostali. </a:t>
            </a:r>
          </a:p>
          <a:p>
            <a:pPr algn="just">
              <a:buNone/>
              <a:defRPr/>
            </a:pP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	Není to také ani telepatie - schopnost číst myšlenky druhých. </a:t>
            </a:r>
          </a:p>
        </p:txBody>
      </p:sp>
      <p:sp>
        <p:nvSpPr>
          <p:cNvPr id="4" name="Osmicípá hvězda 3"/>
          <p:cNvSpPr/>
          <p:nvPr/>
        </p:nvSpPr>
        <p:spPr>
          <a:xfrm>
            <a:off x="381000" y="119819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4</a:t>
            </a:r>
            <a:endParaRPr lang="cs-CZ" sz="2800" b="1" dirty="0"/>
          </a:p>
        </p:txBody>
      </p:sp>
      <p:sp>
        <p:nvSpPr>
          <p:cNvPr id="2" name="Obdélník 1"/>
          <p:cNvSpPr/>
          <p:nvPr/>
        </p:nvSpPr>
        <p:spPr>
          <a:xfrm>
            <a:off x="5794314" y="392353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429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60997" y="1008733"/>
            <a:ext cx="8564450" cy="12515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  <a:t>Označte při této komunikaci a zdůvodněte proč!</a:t>
            </a:r>
            <a:b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</a:br>
            <a: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  <a:t>Komunikanta – Komunikátora</a:t>
            </a:r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  <a:t>- </a:t>
            </a:r>
            <a: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  <a:t>Komuniké </a:t>
            </a:r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  <a:t>- </a:t>
            </a:r>
            <a:r>
              <a:rPr lang="cs-CZ" sz="2400" b="1" dirty="0" smtClean="0">
                <a:solidFill>
                  <a:schemeClr val="bg1"/>
                </a:solidFill>
                <a:cs typeface="Times New Roman" pitchFamily="18" charset="0"/>
              </a:rPr>
              <a:t>Komunikační kanál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9549" y="2537136"/>
            <a:ext cx="11127345" cy="403108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	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„ O</a:t>
            </a: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´ Malley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, můžete jít ke mně do kanceláře?“</a:t>
            </a:r>
          </a:p>
          <a:p>
            <a:pPr algn="just">
              <a:buNone/>
            </a:pP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	Pozvání do doupěte majitele seattleské  bezpečnostní agentury dalo tušit speciální úkol .</a:t>
            </a:r>
          </a:p>
          <a:p>
            <a:pPr algn="just">
              <a:buNone/>
            </a:pP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	„Klid, O</a:t>
            </a: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´ Malley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. 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Posaďte se.</a:t>
            </a:r>
          </a:p>
          <a:p>
            <a:pPr algn="just">
              <a:buNone/>
            </a:pP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	Dotaz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: Co tancování? 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Co si myslíte o tancování? ..“ „Možná myslíte něco kolem společenského tance – plesy, nóbl prostředí a tak.“ Vždycky jsem si oblíbil skoro každého tanečníka,kterého jsem blíže poznal.Zpravidla jsou to prima lidé.“</a:t>
            </a:r>
          </a:p>
          <a:p>
            <a:pPr algn="just">
              <a:buNone/>
            </a:pP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	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 Mám pro vás zajímavou práci. Jde o tančírnu, která se jmenuje Century</a:t>
            </a:r>
            <a:r>
              <a:rPr lang="cs-CZ" sz="2400" dirty="0">
                <a:solidFill>
                  <a:schemeClr val="tx1"/>
                </a:solidFill>
                <a:cs typeface="Times New Roman" pitchFamily="18" charset="0"/>
              </a:rPr>
              <a:t> a ta hledá pracovníka ostrahy</a:t>
            </a: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cs-CZ" sz="2400" dirty="0" smtClean="0">
                <a:solidFill>
                  <a:schemeClr val="tx1"/>
                </a:solidFill>
                <a:cs typeface="Times New Roman" pitchFamily="18" charset="0"/>
              </a:rPr>
              <a:t>	</a:t>
            </a:r>
            <a:r>
              <a:rPr lang="cs-CZ" sz="1800" dirty="0" smtClean="0">
                <a:solidFill>
                  <a:schemeClr val="tx1"/>
                </a:solidFill>
                <a:cs typeface="Times New Roman" pitchFamily="18" charset="0"/>
              </a:rPr>
              <a:t>(</a:t>
            </a:r>
            <a:r>
              <a:rPr lang="cs-CZ" sz="1800" dirty="0">
                <a:solidFill>
                  <a:schemeClr val="tx1"/>
                </a:solidFill>
                <a:cs typeface="Times New Roman" pitchFamily="18" charset="0"/>
              </a:rPr>
              <a:t>Fulgum,R</a:t>
            </a:r>
            <a:r>
              <a:rPr lang="cs-CZ" sz="1800" dirty="0" smtClean="0">
                <a:solidFill>
                  <a:schemeClr val="tx1"/>
                </a:solidFill>
                <a:cs typeface="Times New Roman" pitchFamily="18" charset="0"/>
              </a:rPr>
              <a:t>., Drž </a:t>
            </a:r>
            <a:r>
              <a:rPr lang="cs-CZ" sz="1800" dirty="0">
                <a:solidFill>
                  <a:schemeClr val="tx1"/>
                </a:solidFill>
                <a:cs typeface="Times New Roman" pitchFamily="18" charset="0"/>
              </a:rPr>
              <a:t>mě pevně, miluj mě zlehka</a:t>
            </a:r>
            <a:r>
              <a:rPr lang="cs-CZ" sz="1800" dirty="0" smtClean="0">
                <a:solidFill>
                  <a:schemeClr val="tx1"/>
                </a:solidFill>
                <a:cs typeface="Times New Roman" pitchFamily="18" charset="0"/>
              </a:rPr>
              <a:t>, Praha: Argo, 2011</a:t>
            </a:r>
            <a:r>
              <a:rPr lang="cs-CZ" sz="1800" dirty="0">
                <a:solidFill>
                  <a:schemeClr val="tx1"/>
                </a:solidFill>
                <a:cs typeface="Times New Roman" pitchFamily="18" charset="0"/>
              </a:rPr>
              <a:t>)</a:t>
            </a:r>
          </a:p>
          <a:p>
            <a:pPr algn="just">
              <a:buNone/>
            </a:pPr>
            <a:endParaRPr lang="cs-CZ" sz="2400" dirty="0">
              <a:solidFill>
                <a:schemeClr val="tx1"/>
              </a:solidFill>
              <a:cs typeface="Times New Roman" pitchFamily="18" charset="0"/>
            </a:endParaRPr>
          </a:p>
          <a:p>
            <a:pPr algn="just">
              <a:buNone/>
            </a:pPr>
            <a:r>
              <a:rPr lang="cs-CZ" sz="2400" dirty="0">
                <a:solidFill>
                  <a:schemeClr val="tx1"/>
                </a:solidFill>
              </a:rPr>
              <a:t>	</a:t>
            </a:r>
            <a:endParaRPr lang="cs-CZ" sz="24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" name="Osmicípá hvězda 3"/>
          <p:cNvSpPr/>
          <p:nvPr/>
        </p:nvSpPr>
        <p:spPr>
          <a:xfrm>
            <a:off x="342210" y="274638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5</a:t>
            </a:r>
            <a:endParaRPr lang="cs-CZ" sz="2800" b="1" dirty="0"/>
          </a:p>
        </p:txBody>
      </p:sp>
      <p:sp>
        <p:nvSpPr>
          <p:cNvPr id="5" name="Obdélník 4"/>
          <p:cNvSpPr/>
          <p:nvPr/>
        </p:nvSpPr>
        <p:spPr>
          <a:xfrm>
            <a:off x="5918809" y="36250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642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ýbuch 1 3"/>
          <p:cNvSpPr/>
          <p:nvPr/>
        </p:nvSpPr>
        <p:spPr>
          <a:xfrm>
            <a:off x="229763" y="28576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 smtClean="0"/>
              <a:t>6</a:t>
            </a:r>
            <a:endParaRPr lang="cs-CZ" sz="2400" dirty="0"/>
          </a:p>
        </p:txBody>
      </p:sp>
      <p:sp>
        <p:nvSpPr>
          <p:cNvPr id="3075" name="TextovéPole 4"/>
          <p:cNvSpPr txBox="1">
            <a:spLocks noChangeArrowheads="1"/>
          </p:cNvSpPr>
          <p:nvPr/>
        </p:nvSpPr>
        <p:spPr bwMode="auto">
          <a:xfrm>
            <a:off x="5808664" y="115889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076" name="TextovéPole 5"/>
          <p:cNvSpPr txBox="1">
            <a:spLocks noChangeArrowheads="1"/>
          </p:cNvSpPr>
          <p:nvPr/>
        </p:nvSpPr>
        <p:spPr bwMode="auto">
          <a:xfrm>
            <a:off x="5147470" y="939007"/>
            <a:ext cx="1322388" cy="52387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b="1" dirty="0">
                <a:solidFill>
                  <a:schemeClr val="bg1"/>
                </a:solidFill>
              </a:rPr>
              <a:t>Doplň!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 bwMode="auto">
          <a:xfrm>
            <a:off x="427116" y="1916113"/>
            <a:ext cx="11075831" cy="3080889"/>
          </a:xfrm>
          <a:prstGeom prst="rect">
            <a:avLst/>
          </a:prstGeom>
          <a:ln w="25400" cap="flat" cmpd="sng" algn="ctr">
            <a:solidFill>
              <a:schemeClr val="dk1"/>
            </a:solidFill>
            <a:prstDash val="solid"/>
            <a:miter lim="800000"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eaLnBrk="0" hangingPunct="0">
              <a:spcBef>
                <a:spcPct val="20000"/>
              </a:spcBef>
              <a:defRPr/>
            </a:pPr>
            <a:r>
              <a:rPr lang="cs-CZ" sz="2600" kern="0" dirty="0"/>
              <a:t>_____________je stav duševní pohody a normality, kdy všechny duševní pochody probíhají  adekvátním až  optimálním způsobem, umožňují správně odrážet vnější realitu, přiměřeně a pohotově reagovat na všechny podněty (včetně sociálních) a řešit běžné i mimořádné a neočekávané úlohy, stále se zdokonalovat v pracovních i osobních činnostech (zejména v sociální  komunikaci) a mít pocit pohody a uspokojení ze svých aktivit i prožívání.“</a:t>
            </a:r>
            <a:endParaRPr lang="cs-CZ" sz="2400" kern="0" dirty="0"/>
          </a:p>
          <a:p>
            <a:pPr algn="just" eaLnBrk="0" hangingPunct="0">
              <a:spcBef>
                <a:spcPct val="20000"/>
              </a:spcBef>
              <a:defRPr/>
            </a:pPr>
            <a:endParaRPr lang="cs-CZ" sz="3200" kern="0" dirty="0"/>
          </a:p>
        </p:txBody>
      </p:sp>
    </p:spTree>
    <p:extLst>
      <p:ext uri="{BB962C8B-B14F-4D97-AF65-F5344CB8AC3E}">
        <p14:creationId xmlns:p14="http://schemas.microsoft.com/office/powerpoint/2010/main" val="31842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977842" y="1467431"/>
            <a:ext cx="1974380" cy="8636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cs-CZ" altLang="cs-CZ" sz="2800" dirty="0" smtClean="0">
                <a:latin typeface="+mj-lt"/>
              </a:rPr>
              <a:t>Doplň!</a:t>
            </a:r>
          </a:p>
        </p:txBody>
      </p:sp>
      <p:sp>
        <p:nvSpPr>
          <p:cNvPr id="4" name="Výbuch 1 3"/>
          <p:cNvSpPr/>
          <p:nvPr/>
        </p:nvSpPr>
        <p:spPr>
          <a:xfrm>
            <a:off x="385271" y="282575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smtClean="0"/>
              <a:t>7</a:t>
            </a:r>
            <a:endParaRPr lang="cs-CZ" dirty="0"/>
          </a:p>
        </p:txBody>
      </p:sp>
      <p:sp>
        <p:nvSpPr>
          <p:cNvPr id="4100" name="TextovéPole 4"/>
          <p:cNvSpPr txBox="1">
            <a:spLocks noChangeArrowheads="1"/>
          </p:cNvSpPr>
          <p:nvPr/>
        </p:nvSpPr>
        <p:spPr bwMode="auto">
          <a:xfrm>
            <a:off x="5808664" y="115889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094704" y="3312687"/>
            <a:ext cx="10251583" cy="11691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Tx/>
              <a:buNone/>
              <a:defRPr/>
            </a:pPr>
            <a:r>
              <a:rPr lang="cs-CZ" sz="2400" i="1" dirty="0"/>
              <a:t>	</a:t>
            </a:r>
            <a:r>
              <a:rPr lang="cs-CZ" sz="2400" b="1" dirty="0"/>
              <a:t>„_______________rozumíme systém vědecky propracovaných pravidel a rad sloužících k udržení, prohloubení nebo znovu získaní duševního zdraví, duševní rovnováhy.“</a:t>
            </a:r>
          </a:p>
          <a:p>
            <a:pPr marL="0" indent="0" algn="just">
              <a:buNone/>
              <a:defRPr/>
            </a:pPr>
            <a:endParaRPr lang="cs-CZ" sz="2400" b="1" dirty="0"/>
          </a:p>
          <a:p>
            <a:pPr algn="just">
              <a:buFontTx/>
              <a:buNone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78084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18971" y="1817570"/>
            <a:ext cx="1892121" cy="69833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cs-CZ" altLang="cs-CZ" sz="2800" dirty="0" smtClean="0"/>
              <a:t>Nazvi!</a:t>
            </a:r>
            <a:endParaRPr lang="cs-CZ" altLang="cs-CZ" sz="2800" dirty="0" smtClean="0"/>
          </a:p>
        </p:txBody>
      </p:sp>
      <p:sp>
        <p:nvSpPr>
          <p:cNvPr id="4" name="Výbuch 1 3"/>
          <p:cNvSpPr/>
          <p:nvPr/>
        </p:nvSpPr>
        <p:spPr>
          <a:xfrm>
            <a:off x="307998" y="115889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smtClean="0"/>
              <a:t>8</a:t>
            </a:r>
            <a:endParaRPr lang="cs-CZ" dirty="0"/>
          </a:p>
        </p:txBody>
      </p:sp>
      <p:sp>
        <p:nvSpPr>
          <p:cNvPr id="5124" name="TextovéPole 4"/>
          <p:cNvSpPr txBox="1">
            <a:spLocks noChangeArrowheads="1"/>
          </p:cNvSpPr>
          <p:nvPr/>
        </p:nvSpPr>
        <p:spPr bwMode="auto">
          <a:xfrm>
            <a:off x="5808664" y="115889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" name="Obdélník 6"/>
          <p:cNvSpPr/>
          <p:nvPr/>
        </p:nvSpPr>
        <p:spPr>
          <a:xfrm>
            <a:off x="307999" y="3847697"/>
            <a:ext cx="11450412" cy="954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cs-CZ" sz="2800" i="1" dirty="0"/>
              <a:t>„ </a:t>
            </a:r>
            <a:r>
              <a:rPr lang="cs-CZ" sz="2800" b="1" dirty="0"/>
              <a:t>Jedná se o chronické neuspokojení potřeb nebo nedosahování vytčených cílů.“</a:t>
            </a:r>
          </a:p>
        </p:txBody>
      </p:sp>
    </p:spTree>
    <p:extLst>
      <p:ext uri="{BB962C8B-B14F-4D97-AF65-F5344CB8AC3E}">
        <p14:creationId xmlns:p14="http://schemas.microsoft.com/office/powerpoint/2010/main" val="191471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Vlastní 1">
      <a:majorFont>
        <a:latin typeface="Arial"/>
        <a:ea typeface=""/>
        <a:cs typeface=""/>
      </a:majorFont>
      <a:minorFont>
        <a:latin typeface="Calibri"/>
        <a:ea typeface=""/>
        <a:cs typeface=""/>
      </a:minorFont>
    </a:fontScheme>
    <a:fmtScheme name="Výstup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/>
          </a:solidFill>
          <a:prstDash val="solid"/>
        </a:ln>
        <a:ln w="58420" cap="flat" cmpd="thickThin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27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31750" h="63500" prst="riblet"/>
          </a:sp3d>
        </a:effectStyle>
        <a:effectStyle>
          <a:effectLst>
            <a:outerShdw blurRad="50800" dist="38100" dir="27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57150" h="114300" prst="ribl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412</Words>
  <Application>Microsoft Office PowerPoint</Application>
  <PresentationFormat>Širokoúhlá obrazovka</PresentationFormat>
  <Paragraphs>103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Motiv Office</vt:lpstr>
      <vt:lpstr>Komunikace, interakce, duševní zdraví a psychohygiena</vt:lpstr>
      <vt:lpstr>Co mezi mnou a neznámou osobou probíhá?</vt:lpstr>
      <vt:lpstr> Co probíhá ve zvolených příkladech?  Pokud si vzpomeneš, upřesni  typ tohoto sdělování informací. </vt:lpstr>
      <vt:lpstr>Doplň!</vt:lpstr>
      <vt:lpstr>O kterou schopnost se tu jedná?</vt:lpstr>
      <vt:lpstr>Označte při této komunikaci a zdůvodněte proč! Komunikanta – Komunikátora - Komuniké  - Komunikační kanál</vt:lpstr>
      <vt:lpstr>Prezentace aplikace PowerPoint</vt:lpstr>
      <vt:lpstr>Doplň!</vt:lpstr>
      <vt:lpstr>Nazvi!</vt:lpstr>
      <vt:lpstr>Nazvi:</vt:lpstr>
      <vt:lpstr>Nazvi:</vt:lpstr>
      <vt:lpstr>Rozliš druhy stresu!</vt:lpstr>
      <vt:lpstr>Odpověz jakým typem psychické poruchy je maniodeprese?</vt:lpstr>
      <vt:lpstr>Hodnocení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Komunikace, interakce, duševní zdraví a psychohygiena</dc:title>
  <dc:creator>Zdeněk Maňák</dc:creator>
  <cp:lastModifiedBy>Zdeněk Maňák</cp:lastModifiedBy>
  <cp:revision>7</cp:revision>
  <dcterms:created xsi:type="dcterms:W3CDTF">2015-03-26T09:09:13Z</dcterms:created>
  <dcterms:modified xsi:type="dcterms:W3CDTF">2015-03-26T10:02:59Z</dcterms:modified>
</cp:coreProperties>
</file>