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B5DEA-925A-4F7A-88A3-6ECB6F46688D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D009-9B25-472C-91DE-FBEC4A1FC1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0" cy="0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19459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0" y="0"/>
            <a:ext cx="0" cy="0"/>
          </a:xfrm>
          <a:noFill/>
        </p:spPr>
        <p:txBody>
          <a:bodyPr lIns="90004" tIns="44997" rIns="90004" bIns="44997"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0" cy="0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1507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0" y="0"/>
            <a:ext cx="0" cy="0"/>
          </a:xfrm>
          <a:noFill/>
        </p:spPr>
        <p:txBody>
          <a:bodyPr lIns="90004" tIns="44997" rIns="90004" bIns="44997"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40E7CB-BD07-4635-B4C2-34D6F704580A}" type="slidenum">
              <a:rPr lang="cs-CZ" smtClean="0">
                <a:latin typeface="Arial" pitchFamily="34" charset="0"/>
              </a:rPr>
              <a:pPr/>
              <a:t>6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0" cy="0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0483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0" y="0"/>
            <a:ext cx="0" cy="0"/>
          </a:xfrm>
          <a:noFill/>
        </p:spPr>
        <p:txBody>
          <a:bodyPr lIns="90004" tIns="44997" rIns="90004" bIns="44997"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2531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5479" y="4342450"/>
            <a:ext cx="5485440" cy="4115824"/>
          </a:xfrm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Pojmový test – psychické jevy, osobnost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buFont typeface="StarSymbol"/>
              <a:buNone/>
            </a:pPr>
            <a:r>
              <a:rPr sz="1800" b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1</a:t>
            </a:r>
          </a:p>
        </p:txBody>
      </p:sp>
      <p:sp>
        <p:nvSpPr>
          <p:cNvPr id="11267" name="Rectangle 3"/>
          <p:cNvSpPr txBox="1">
            <a:spLocks noGrp="1"/>
          </p:cNvSpPr>
          <p:nvPr>
            <p:ph type="body" idx="4294967295"/>
          </p:nvPr>
        </p:nvSpPr>
        <p:spPr bwMode="auto">
          <a:xfrm>
            <a:off x="468313" y="1557338"/>
            <a:ext cx="8229600" cy="4895850"/>
          </a:xfrm>
          <a:noFill/>
        </p:spPr>
        <p:txBody>
          <a:bodyPr numCol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----?-----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pomáhá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porozumět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lidskému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chování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a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jedná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se o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soubor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stimulů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,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kter</a:t>
            </a:r>
            <a:r>
              <a:rPr lang="cs-CZ"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ý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podněcuje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lidské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chování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.</a:t>
            </a: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r>
              <a:rPr b="1"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Doplň</a:t>
            </a:r>
            <a:r>
              <a:rPr b="1"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do </a:t>
            </a:r>
            <a:r>
              <a:rPr b="1"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textu</a:t>
            </a:r>
            <a:r>
              <a:rPr b="1"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.</a:t>
            </a: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endParaRPr dirty="0" smtClean="0">
              <a:latin typeface="Calibri" pitchFamily="34" charset="0"/>
              <a:ea typeface="MS Gothic" pitchFamily="49" charset="-128"/>
              <a:cs typeface="Tahoma" pitchFamily="34" charset="0"/>
            </a:endParaRP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endParaRPr dirty="0" smtClean="0">
              <a:latin typeface="Calibri" pitchFamily="34" charset="0"/>
              <a:ea typeface="MS Gothic" pitchFamily="49" charset="-128"/>
              <a:cs typeface="Tahoma" pitchFamily="34" charset="0"/>
            </a:endParaRP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endParaRPr dirty="0" smtClean="0">
              <a:latin typeface="Calibri" pitchFamily="34" charset="0"/>
              <a:ea typeface="MS Gothic" pitchFamily="49" charset="-128"/>
              <a:cs typeface="Tahoma" pitchFamily="34" charset="0"/>
            </a:endParaRPr>
          </a:p>
        </p:txBody>
      </p:sp>
      <p:sp>
        <p:nvSpPr>
          <p:cNvPr id="4" name="Rectangle 5"/>
          <p:cNvSpPr/>
          <p:nvPr/>
        </p:nvSpPr>
        <p:spPr>
          <a:xfrm>
            <a:off x="3700463" y="3786188"/>
            <a:ext cx="9144000" cy="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lIns="90004" tIns="44997" rIns="90004" bIns="44997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kern="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0" y="0"/>
            <a:ext cx="9144000" cy="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lIns="90004" tIns="44997" rIns="90004" bIns="44997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kern="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6" name="12cípá hvězda 7"/>
          <p:cNvSpPr/>
          <p:nvPr/>
        </p:nvSpPr>
        <p:spPr>
          <a:xfrm>
            <a:off x="7380288" y="692150"/>
            <a:ext cx="914400" cy="914400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smtClea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9</a:t>
            </a:r>
            <a:endParaRPr lang="cs-CZ" sz="2400" kern="0" dirty="0">
              <a:solidFill>
                <a:srgbClr val="000000"/>
              </a:solidFill>
              <a:latin typeface="Calibri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83568" y="1124744"/>
            <a:ext cx="17768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Motivace</a:t>
            </a:r>
            <a:endParaRPr lang="cs-CZ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Hodnocení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kreditů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procent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bodů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 – 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 kredit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– 19%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1 - 2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 – 29%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 – 39%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 – 49%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r>
                        <a:rPr lang="cs-CZ" baseline="0" dirty="0" smtClean="0"/>
                        <a:t> – 59%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6 -7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6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 – 69%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7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 – 79%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8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80 – 89%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10 - 11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9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 – 99%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10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r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420888"/>
            <a:ext cx="4866979" cy="420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flirting-eyes-coloring-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581128"/>
            <a:ext cx="1573212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2699792" y="3068960"/>
            <a:ext cx="1696715" cy="511175"/>
          </a:xfrm>
          <a:prstGeom prst="foldedCorner">
            <a:avLst>
              <a:gd name="adj" fmla="val 12500"/>
            </a:avLst>
          </a:prstGeom>
          <a:solidFill>
            <a:srgbClr val="CF7B79">
              <a:alpha val="30000"/>
            </a:srgbClr>
          </a:solidFill>
          <a:ln w="6350">
            <a:solidFill>
              <a:srgbClr val="969696"/>
            </a:solidFill>
            <a:round/>
            <a:headEnd/>
            <a:tailEnd/>
          </a:ln>
        </p:spPr>
        <p:txBody>
          <a:bodyPr vert="horz" wrap="square" lIns="137160" tIns="91440" rIns="13716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Počitek-list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5868144" y="5589240"/>
            <a:ext cx="2024658" cy="590550"/>
          </a:xfrm>
          <a:prstGeom prst="foldedCorner">
            <a:avLst>
              <a:gd name="adj" fmla="val 12500"/>
            </a:avLst>
          </a:prstGeom>
          <a:solidFill>
            <a:srgbClr val="CF7B79">
              <a:alpha val="30000"/>
            </a:srgbClr>
          </a:solidFill>
          <a:ln w="6350">
            <a:solidFill>
              <a:srgbClr val="969696"/>
            </a:solidFill>
            <a:round/>
            <a:headEnd/>
            <a:tailEnd/>
          </a:ln>
        </p:spPr>
        <p:txBody>
          <a:bodyPr vert="horz" wrap="square" lIns="137160" tIns="91440" rIns="13716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Počitek- kmen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6228184" y="3645024"/>
            <a:ext cx="1880642" cy="596900"/>
          </a:xfrm>
          <a:prstGeom prst="foldedCorner">
            <a:avLst>
              <a:gd name="adj" fmla="val 12500"/>
            </a:avLst>
          </a:prstGeom>
          <a:solidFill>
            <a:srgbClr val="CF7B79">
              <a:alpha val="30000"/>
            </a:srgbClr>
          </a:solidFill>
          <a:ln w="6350">
            <a:solidFill>
              <a:srgbClr val="969696"/>
            </a:solidFill>
            <a:round/>
            <a:headEnd/>
            <a:tailEnd/>
          </a:ln>
        </p:spPr>
        <p:txBody>
          <a:bodyPr vert="horz" wrap="square" lIns="137160" tIns="91440" rIns="13716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Počitek- větev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4860032" y="2492896"/>
            <a:ext cx="1656184" cy="400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Vjem=strom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620688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Výsledkem tohoto </a:t>
            </a:r>
            <a:r>
              <a:rPr lang="cs-CZ" sz="2800" dirty="0" smtClean="0"/>
              <a:t>psychického procesu poznávacího je …………….., </a:t>
            </a:r>
            <a:r>
              <a:rPr lang="cs-CZ" sz="2800" dirty="0"/>
              <a:t>při kterém naše smyslové orgány zachycují podněty, které působí z vnějšího i z vnitřního prostředí organismů</a:t>
            </a:r>
          </a:p>
        </p:txBody>
      </p:sp>
      <p:sp>
        <p:nvSpPr>
          <p:cNvPr id="9" name="12cípá hvězda 3"/>
          <p:cNvSpPr/>
          <p:nvPr/>
        </p:nvSpPr>
        <p:spPr>
          <a:xfrm>
            <a:off x="8229600" y="0"/>
            <a:ext cx="914400" cy="914400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1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547664" y="6093296"/>
            <a:ext cx="133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Doplň!</a:t>
            </a:r>
            <a:endParaRPr lang="cs-CZ" sz="32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11960" y="2606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1520" y="2420888"/>
            <a:ext cx="1591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Vnímání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buFont typeface="StarSymbol"/>
              <a:buNone/>
            </a:pPr>
            <a:r>
              <a:rPr sz="180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1</a:t>
            </a:r>
          </a:p>
        </p:txBody>
      </p:sp>
      <p:sp>
        <p:nvSpPr>
          <p:cNvPr id="8195" name="Rectangle 3"/>
          <p:cNvSpPr txBox="1">
            <a:spLocks noGrp="1"/>
          </p:cNvSpPr>
          <p:nvPr>
            <p:ph type="body" idx="4294967295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marL="0" indent="0" algn="just" eaLnBrk="1" hangingPunct="1">
              <a:spcBef>
                <a:spcPts val="638"/>
              </a:spcBef>
              <a:buFont typeface="StarSymbol"/>
              <a:buNone/>
            </a:pPr>
            <a:r>
              <a:rPr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Nejsou vrozené ani dědičné a jsou ovlivňovány schopnostmi a temperamentem dotyčné osoby.</a:t>
            </a:r>
          </a:p>
          <a:p>
            <a:pPr marL="0" indent="0" algn="just" eaLnBrk="1" hangingPunct="1">
              <a:spcBef>
                <a:spcPts val="638"/>
              </a:spcBef>
              <a:buFont typeface="StarSymbol"/>
              <a:buNone/>
            </a:pPr>
            <a:r>
              <a:rPr b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O jaký rys osobnosti se jedná?</a:t>
            </a: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endParaRPr smtClean="0">
              <a:latin typeface="Calibri" pitchFamily="34" charset="0"/>
              <a:ea typeface="MS Gothic" pitchFamily="49" charset="-128"/>
              <a:cs typeface="Tahoma" pitchFamily="34" charset="0"/>
            </a:endParaRP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endParaRPr b="1" smtClean="0">
              <a:latin typeface="Calibri" pitchFamily="34" charset="0"/>
              <a:ea typeface="MS Gothic" pitchFamily="49" charset="-128"/>
              <a:cs typeface="Tahoma" pitchFamily="34" charset="0"/>
            </a:endParaRP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endParaRPr b="1" smtClean="0">
              <a:latin typeface="Calibri" pitchFamily="34" charset="0"/>
              <a:ea typeface="MS Gothic" pitchFamily="49" charset="-128"/>
              <a:cs typeface="Tahoma" pitchFamily="34" charset="0"/>
            </a:endParaRPr>
          </a:p>
        </p:txBody>
      </p:sp>
      <p:sp>
        <p:nvSpPr>
          <p:cNvPr id="4" name="12cípá hvězda 3"/>
          <p:cNvSpPr/>
          <p:nvPr/>
        </p:nvSpPr>
        <p:spPr>
          <a:xfrm>
            <a:off x="7308850" y="476250"/>
            <a:ext cx="912813" cy="914400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2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331640" y="3573016"/>
            <a:ext cx="18485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Charakter</a:t>
            </a:r>
            <a:endParaRPr lang="cs-CZ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str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064145"/>
            <a:ext cx="2376264" cy="2250765"/>
          </a:xfrm>
          <a:prstGeom prst="rect">
            <a:avLst/>
          </a:prstGeom>
          <a:noFill/>
        </p:spPr>
      </p:pic>
      <p:pic>
        <p:nvPicPr>
          <p:cNvPr id="2049" name="Picture 1" descr="strom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437112"/>
            <a:ext cx="1656184" cy="1865173"/>
          </a:xfrm>
          <a:prstGeom prst="rect">
            <a:avLst/>
          </a:prstGeom>
          <a:noFill/>
        </p:spPr>
      </p:pic>
      <p:pic>
        <p:nvPicPr>
          <p:cNvPr id="2051" name="Picture 3" descr="o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636912"/>
            <a:ext cx="1728192" cy="2148632"/>
          </a:xfrm>
          <a:prstGeom prst="rect">
            <a:avLst/>
          </a:prstGeom>
          <a:noFill/>
        </p:spPr>
      </p:pic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2555776" y="980728"/>
            <a:ext cx="5832648" cy="2520280"/>
          </a:xfrm>
          <a:prstGeom prst="cloudCallout">
            <a:avLst>
              <a:gd name="adj1" fmla="val -69624"/>
              <a:gd name="adj2" fmla="val 26078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627784" y="3905672"/>
            <a:ext cx="6120680" cy="2952328"/>
          </a:xfrm>
          <a:prstGeom prst="cloudCallout">
            <a:avLst>
              <a:gd name="adj1" fmla="val -57924"/>
              <a:gd name="adj2" fmla="val -61459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622818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Názorný obraz něčeho, co jsme dříve vnímali, znovu vybavený vjem.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4653136"/>
            <a:ext cx="4861048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Schopnost rozkládat nejrůznější informace do prvků, ze kterých vznikly a pak je skládat do zcela nových obrazů.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851920" y="3501008"/>
            <a:ext cx="19381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Pojmenuj!</a:t>
            </a:r>
            <a:endParaRPr lang="cs-CZ" sz="3200" b="1" dirty="0"/>
          </a:p>
        </p:txBody>
      </p:sp>
      <p:sp>
        <p:nvSpPr>
          <p:cNvPr id="15" name="12cípá hvězda 5"/>
          <p:cNvSpPr/>
          <p:nvPr/>
        </p:nvSpPr>
        <p:spPr>
          <a:xfrm>
            <a:off x="7884368" y="260648"/>
            <a:ext cx="914400" cy="912813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3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228184" y="404664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0;2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95536" y="1124744"/>
            <a:ext cx="18539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Představa</a:t>
            </a:r>
            <a:endParaRPr lang="cs-CZ" sz="32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876256" y="3284984"/>
            <a:ext cx="1592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Fantazie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buFont typeface="StarSymbol"/>
              <a:buNone/>
            </a:pPr>
            <a:r>
              <a:rPr sz="180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1</a:t>
            </a:r>
          </a:p>
        </p:txBody>
      </p:sp>
      <p:sp>
        <p:nvSpPr>
          <p:cNvPr id="10243" name="Rectangle 3"/>
          <p:cNvSpPr txBox="1">
            <a:spLocks noGrp="1"/>
          </p:cNvSpPr>
          <p:nvPr>
            <p:ph type="body" idx="4294967295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marL="0" indent="0" algn="just" eaLnBrk="1" hangingPunct="1">
              <a:spcBef>
                <a:spcPts val="638"/>
              </a:spcBef>
              <a:buFont typeface="StarSymbol"/>
              <a:buNone/>
            </a:pPr>
            <a:r>
              <a:rPr sz="240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Schopnost vnímat emoce; vybírat a navozovat si emoce tak, aby pomáhali myšlení, porozumět emocím a emočním sdělením a reflektivně emoce regulovat tak, aby podporovaly emoční a intelektuální růst.</a:t>
            </a:r>
          </a:p>
          <a:p>
            <a:pPr marL="0" indent="0" algn="just" eaLnBrk="1" hangingPunct="1">
              <a:spcBef>
                <a:spcPts val="638"/>
              </a:spcBef>
              <a:buFont typeface="StarSymbol"/>
              <a:buNone/>
            </a:pPr>
            <a:r>
              <a:rPr sz="2400" b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O jakou schopnost se jedná?</a:t>
            </a:r>
          </a:p>
        </p:txBody>
      </p:sp>
      <p:pic>
        <p:nvPicPr>
          <p:cNvPr id="10244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2888150"/>
            <a:ext cx="2686040" cy="323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2cípá hvězda 4"/>
          <p:cNvSpPr/>
          <p:nvPr/>
        </p:nvSpPr>
        <p:spPr>
          <a:xfrm>
            <a:off x="7380288" y="692150"/>
            <a:ext cx="914400" cy="914400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4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4077072"/>
            <a:ext cx="33822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Emoční inteligence</a:t>
            </a:r>
            <a:endParaRPr lang="cs-CZ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1340768"/>
            <a:ext cx="914400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„Je to psychická ( vnitřní´) manipulace se symboly, s představami i vjemy jakéhokoli druhu</a:t>
            </a: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“</a:t>
            </a:r>
            <a:endParaRPr lang="cs-CZ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39552" y="2492896"/>
            <a:ext cx="3028393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bg1"/>
                </a:solidFill>
                <a:latin typeface="Times New Roman" pitchFamily="18" charset="0"/>
              </a:rPr>
              <a:t>Analyzovat vztahy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627784" y="3140968"/>
            <a:ext cx="2081019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bg1"/>
                </a:solidFill>
                <a:latin typeface="Times New Roman" pitchFamily="18" charset="0"/>
              </a:rPr>
              <a:t>Předpovídat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851920" y="3789040"/>
            <a:ext cx="2289409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bg1"/>
                </a:solidFill>
                <a:latin typeface="Times New Roman" pitchFamily="18" charset="0"/>
              </a:rPr>
              <a:t>Účelně jednat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5157192"/>
            <a:ext cx="66636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Pojmenuj tuto psychickou manipulaci!</a:t>
            </a:r>
            <a:endParaRPr lang="cs-CZ" sz="3200" b="1" dirty="0"/>
          </a:p>
        </p:txBody>
      </p:sp>
      <p:sp>
        <p:nvSpPr>
          <p:cNvPr id="8" name="12cípá hvězda 7"/>
          <p:cNvSpPr/>
          <p:nvPr/>
        </p:nvSpPr>
        <p:spPr>
          <a:xfrm>
            <a:off x="7668344" y="332656"/>
            <a:ext cx="914400" cy="914400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5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139952" y="3326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732240" y="2924944"/>
            <a:ext cx="1526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Myšlení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buFont typeface="StarSymbol"/>
              <a:buNone/>
            </a:pPr>
            <a:r>
              <a:rPr sz="180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1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360363" y="1235075"/>
            <a:ext cx="4037012" cy="4524375"/>
          </a:xfrm>
        </p:spPr>
        <p:txBody>
          <a:bodyPr/>
          <a:lstStyle/>
          <a:p>
            <a:pPr marL="609484" indent="-609118" eaLnBrk="1" fontAlgn="auto" hangingPunct="1">
              <a:lnSpc>
                <a:spcPct val="90000"/>
              </a:lnSpc>
              <a:spcBef>
                <a:spcPts val="640"/>
              </a:spcBef>
              <a:spcAft>
                <a:spcPts val="1415"/>
              </a:spcAft>
              <a:buFont typeface="StarSymbol"/>
              <a:buNone/>
              <a:defRPr/>
            </a:pPr>
            <a:r>
              <a:rPr sz="2400" dirty="0" smtClean="0">
                <a:latin typeface="Calibri" pitchFamily="18"/>
              </a:rPr>
              <a:t>	</a:t>
            </a:r>
            <a:r>
              <a:rPr sz="2400" b="1" dirty="0" smtClean="0">
                <a:latin typeface="Calibri" pitchFamily="18"/>
              </a:rPr>
              <a:t>Co </a:t>
            </a:r>
            <a:r>
              <a:rPr lang="cs-CZ" sz="2400" b="1" dirty="0" smtClean="0">
                <a:latin typeface="Calibri" pitchFamily="18"/>
              </a:rPr>
              <a:t>není  vrozené, jen vzniká a rozvíjejí se na základě vrozených vloh?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640"/>
              </a:spcBef>
              <a:spcAft>
                <a:spcPts val="1415"/>
              </a:spcAft>
              <a:buFont typeface="StarSymbol"/>
              <a:buNone/>
              <a:defRPr/>
            </a:pPr>
            <a:endParaRPr sz="2400" b="1" dirty="0" smtClean="0">
              <a:latin typeface="Calibri" pitchFamily="18"/>
            </a:endParaRPr>
          </a:p>
          <a:p>
            <a:pPr marL="609484" indent="-609118" eaLnBrk="1" fontAlgn="auto" hangingPunct="1">
              <a:lnSpc>
                <a:spcPct val="90000"/>
              </a:lnSpc>
              <a:spcBef>
                <a:spcPts val="640"/>
              </a:spcBef>
              <a:spcAft>
                <a:spcPts val="1415"/>
              </a:spcAft>
              <a:buFont typeface="StarSymbol"/>
              <a:buNone/>
              <a:defRPr/>
            </a:pPr>
            <a:endParaRPr sz="2400" b="1" dirty="0" smtClean="0">
              <a:latin typeface="Calibri" pitchFamily="18"/>
            </a:endParaRPr>
          </a:p>
        </p:txBody>
      </p:sp>
      <p:pic>
        <p:nvPicPr>
          <p:cNvPr id="9220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5775" y="3419475"/>
            <a:ext cx="2374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3813" y="3060700"/>
            <a:ext cx="22669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2cípá hvězda 5"/>
          <p:cNvSpPr/>
          <p:nvPr/>
        </p:nvSpPr>
        <p:spPr>
          <a:xfrm>
            <a:off x="7596188" y="549275"/>
            <a:ext cx="914400" cy="912813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smtClea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6</a:t>
            </a:r>
            <a:endParaRPr lang="cs-CZ" sz="2400" kern="0" dirty="0">
              <a:solidFill>
                <a:srgbClr val="000000"/>
              </a:solidFill>
              <a:latin typeface="Calibri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436096" y="2204864"/>
            <a:ext cx="20539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Schopnosti</a:t>
            </a:r>
            <a:endParaRPr lang="cs-CZ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Doplň!</a:t>
            </a:r>
            <a:r>
              <a:rPr lang="cs-CZ" dirty="0" smtClean="0"/>
              <a:t>	</a:t>
            </a:r>
          </a:p>
          <a:p>
            <a:pPr eaLnBrk="1" hangingPunct="1">
              <a:buFontTx/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 smtClean="0"/>
              <a:t>Paměť</a:t>
            </a:r>
            <a:r>
              <a:rPr lang="cs-CZ" dirty="0" smtClean="0"/>
              <a:t> je soubor……….., které umožňují osvojení…………, jejich …………a vybavení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779912" y="83671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0;1;2</a:t>
            </a:r>
            <a:endParaRPr lang="cs-CZ" dirty="0"/>
          </a:p>
        </p:txBody>
      </p:sp>
      <p:sp>
        <p:nvSpPr>
          <p:cNvPr id="10" name="12cípá hvězda 5"/>
          <p:cNvSpPr/>
          <p:nvPr/>
        </p:nvSpPr>
        <p:spPr>
          <a:xfrm>
            <a:off x="7596188" y="549275"/>
            <a:ext cx="914400" cy="912813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smtClea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7</a:t>
            </a:r>
            <a:endParaRPr lang="cs-CZ" sz="2400" kern="0" dirty="0">
              <a:solidFill>
                <a:srgbClr val="000000"/>
              </a:solidFill>
              <a:latin typeface="Calibri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635896" y="1916832"/>
            <a:ext cx="1381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/>
              <a:t>procesů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267744" y="3284984"/>
            <a:ext cx="156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/>
              <a:t>informací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4932040" y="3212976"/>
            <a:ext cx="1535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/>
              <a:t>uchování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0;1;3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cs-CZ" b="1" dirty="0" smtClean="0"/>
              <a:t>1) …………………</a:t>
            </a:r>
            <a:endParaRPr lang="cs-CZ" b="1" dirty="0"/>
          </a:p>
          <a:p>
            <a:pPr>
              <a:buNone/>
            </a:pPr>
            <a:r>
              <a:rPr lang="cs-CZ" dirty="0" smtClean="0"/>
              <a:t>	Zajišťují </a:t>
            </a:r>
            <a:r>
              <a:rPr lang="cs-CZ" dirty="0"/>
              <a:t>přiměřenost vzájemného působení člověka a prostředí. Jsou to procesy, které umožňují člověku seznamovat se s novými skutečnostmi, poznávat to, co k životu nezbytně potřebuje, i to, co ho pouze zajímá.  </a:t>
            </a:r>
          </a:p>
          <a:p>
            <a:pPr lvl="0">
              <a:buNone/>
            </a:pPr>
            <a:r>
              <a:rPr lang="cs-CZ" b="1" dirty="0" smtClean="0"/>
              <a:t>2) </a:t>
            </a:r>
            <a:r>
              <a:rPr lang="cs-CZ" dirty="0" smtClean="0"/>
              <a:t>………………….</a:t>
            </a:r>
            <a:endParaRPr lang="cs-CZ" dirty="0"/>
          </a:p>
          <a:p>
            <a:pPr>
              <a:buNone/>
            </a:pPr>
            <a:r>
              <a:rPr lang="cs-CZ" dirty="0" smtClean="0"/>
              <a:t>	Jedná </a:t>
            </a:r>
            <a:r>
              <a:rPr lang="cs-CZ" dirty="0"/>
              <a:t>se o celkové psychické prožívání člověka v určitém okamžiku či v delším časovém úseku. Představují mezistupeň mezi psychickými procesy a vlastnostmi</a:t>
            </a:r>
            <a:r>
              <a:rPr lang="en-GB" dirty="0"/>
              <a:t>. </a:t>
            </a:r>
            <a:r>
              <a:rPr lang="cs-CZ" dirty="0"/>
              <a:t>Psychický stav ovlivňuje psychické procesy </a:t>
            </a:r>
          </a:p>
          <a:p>
            <a:pPr>
              <a:buNone/>
            </a:pPr>
            <a:r>
              <a:rPr lang="cs-CZ" b="1" dirty="0" smtClean="0"/>
              <a:t>3) ………………….</a:t>
            </a:r>
          </a:p>
          <a:p>
            <a:pPr>
              <a:buNone/>
            </a:pPr>
            <a:r>
              <a:rPr lang="cs-CZ" dirty="0" smtClean="0"/>
              <a:t>	Jsou to trvalé </a:t>
            </a:r>
            <a:r>
              <a:rPr lang="cs-CZ" dirty="0"/>
              <a:t>charakteristiky jedince, které jej odlišují od ostatních jedinců.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5949280"/>
            <a:ext cx="55799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Pojmenujte tyto psychické jevy!</a:t>
            </a:r>
            <a:endParaRPr lang="cs-CZ" sz="3200" b="1" dirty="0"/>
          </a:p>
        </p:txBody>
      </p:sp>
      <p:sp>
        <p:nvSpPr>
          <p:cNvPr id="5" name="12cípá hvězda 5"/>
          <p:cNvSpPr/>
          <p:nvPr/>
        </p:nvSpPr>
        <p:spPr>
          <a:xfrm>
            <a:off x="7596188" y="549275"/>
            <a:ext cx="914400" cy="912813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smtClea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8</a:t>
            </a:r>
            <a:endParaRPr lang="cs-CZ" sz="2400" kern="0" dirty="0">
              <a:solidFill>
                <a:srgbClr val="000000"/>
              </a:solidFill>
              <a:latin typeface="Calibri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5576" y="1124744"/>
            <a:ext cx="32049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Psychické procesy</a:t>
            </a:r>
            <a:endParaRPr lang="cs-CZ" sz="3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475656" y="3140968"/>
            <a:ext cx="2778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Psychické stavy</a:t>
            </a:r>
            <a:endParaRPr lang="cs-CZ" sz="3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915816" y="4797152"/>
            <a:ext cx="35355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Psychické vlastnosti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304</Words>
  <Application>Microsoft Office PowerPoint</Application>
  <PresentationFormat>Předvádění na obrazovce (4:3)</PresentationFormat>
  <Paragraphs>106</Paragraphs>
  <Slides>11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Psychologie</vt:lpstr>
      <vt:lpstr>Snímek 2</vt:lpstr>
      <vt:lpstr>1</vt:lpstr>
      <vt:lpstr>Snímek 4</vt:lpstr>
      <vt:lpstr>1</vt:lpstr>
      <vt:lpstr>Snímek 6</vt:lpstr>
      <vt:lpstr>1</vt:lpstr>
      <vt:lpstr>Snímek 8</vt:lpstr>
      <vt:lpstr>0;1;3</vt:lpstr>
      <vt:lpstr>1</vt:lpstr>
      <vt:lpstr>Hodnocení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</dc:title>
  <dc:creator>Vaše jméno</dc:creator>
  <cp:lastModifiedBy>manak</cp:lastModifiedBy>
  <cp:revision>4</cp:revision>
  <dcterms:created xsi:type="dcterms:W3CDTF">2014-01-02T17:30:18Z</dcterms:created>
  <dcterms:modified xsi:type="dcterms:W3CDTF">2014-01-13T07:40:06Z</dcterms:modified>
</cp:coreProperties>
</file>