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62" d="100"/>
          <a:sy n="62" d="100"/>
        </p:scale>
        <p:origin x="98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2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3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526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8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9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2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14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9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67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20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1403D-450A-4252-92DE-3EA6CDC63DFE}" type="datetimeFigureOut">
              <a:rPr lang="cs-CZ" smtClean="0"/>
              <a:t>30. 11. 2014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FC831-B19B-4994-82B1-1CF5A750B6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915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4" name="Obdélník 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bdélník 4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8" name="Obdélník 7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Sociální skupiny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70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6733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1.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10346" y="2736502"/>
            <a:ext cx="97670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</a:rPr>
              <a:t>„Jde o relativně stabilní sociální útvar tvořený alespoň třemi lidmi spojenými vzájemnými vztahy, kterými se odlišují od jiných skupin ve společnosti“. 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470908" y="4665935"/>
            <a:ext cx="3250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Nazvi tento útvar!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90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6733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2.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410346" y="2736502"/>
            <a:ext cx="97670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>
                <a:solidFill>
                  <a:schemeClr val="bg1"/>
                </a:solidFill>
              </a:rPr>
              <a:t>Franští králové přidělují půdu členům své družiny, kteří slíbili věrnost a vojenskou pomoc. Přidělená půda se nazývá „Léno“ a vlastníci jsou „Leníci“, kteří žijí z práce poddaných.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805843" y="4665935"/>
            <a:ext cx="658032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Rozeber tuto skupiny z pohledu moci!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014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0" y="296733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3.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690364" y="5668228"/>
            <a:ext cx="68112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Pojmenuj jednotlivé prvky společnosti!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67731" y="1424757"/>
            <a:ext cx="8229600" cy="13967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i="1" dirty="0" smtClean="0"/>
              <a:t>a) 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„Obecně praktikovaný, racionálně zdůvodněný mechanismus (způsob jednání, komplex norem), který slouží k uspokojování určité potřeby 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</a:rPr>
              <a:t>společnosti</a:t>
            </a:r>
            <a:r>
              <a:rPr lang="cs-CZ" sz="2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 jejich členů.“</a:t>
            </a:r>
            <a:endParaRPr lang="cs-CZ" sz="2400" b="1" dirty="0" smtClean="0">
              <a:solidFill>
                <a:schemeClr val="bg1"/>
              </a:solidFill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067731" y="3005436"/>
            <a:ext cx="8229600" cy="15192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i="1" dirty="0" smtClean="0"/>
              <a:t>b) </a:t>
            </a:r>
            <a:r>
              <a:rPr lang="cs-CZ" sz="2400" b="1" dirty="0" smtClean="0"/>
              <a:t>„Formalizovaný, racionálně uspořádaný sociální útvar s určitým počtem členů, dělbou rolí, hierarchickým rozdělením autority a vnitřní dělbou práce, který je orientovaný na cíl.“</a:t>
            </a: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1981200" y="4708581"/>
            <a:ext cx="8229600" cy="8569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i="1" dirty="0" smtClean="0"/>
              <a:t>c) </a:t>
            </a:r>
            <a:r>
              <a:rPr lang="cs-CZ" sz="2400" b="1" dirty="0" smtClean="0"/>
              <a:t>„Formalizovaný hierarchický systém nadřazenosti a podřízenosti.“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81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0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29519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4.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717095" y="6012206"/>
            <a:ext cx="693087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Pojmenuj jednotlivé druhy pospolitosti!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5" name="Zástupný symbol pro obsah 2"/>
          <p:cNvSpPr txBox="1">
            <a:spLocks/>
          </p:cNvSpPr>
          <p:nvPr/>
        </p:nvSpPr>
        <p:spPr>
          <a:xfrm>
            <a:off x="1981201" y="1405161"/>
            <a:ext cx="8229600" cy="73476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smtClean="0"/>
              <a:t>a) </a:t>
            </a:r>
            <a:r>
              <a:rPr lang="cs-CZ" sz="2400" b="1" dirty="0"/>
              <a:t>Jsou to např. návštěvníci nějakého veřejného zařízení nebo lidé spojení společným bydlištěm. </a:t>
            </a:r>
            <a:endParaRPr lang="cs-CZ" sz="2400" b="1" dirty="0" smtClean="0"/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1981200" y="2338960"/>
            <a:ext cx="8229600" cy="8351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b="1" dirty="0" smtClean="0"/>
              <a:t>b) </a:t>
            </a:r>
            <a:r>
              <a:rPr lang="cs-CZ" sz="2400" b="1" dirty="0" smtClean="0"/>
              <a:t>„Větší množství lidí, viditelně a přechodně shromážděných na určitém místě, reagující na stejný podnět.“</a:t>
            </a:r>
            <a:endParaRPr lang="cs-CZ" sz="2400" b="1" dirty="0"/>
          </a:p>
        </p:txBody>
      </p:sp>
      <p:sp>
        <p:nvSpPr>
          <p:cNvPr id="17" name="Zástupný symbol pro obsah 2"/>
          <p:cNvSpPr txBox="1">
            <a:spLocks/>
          </p:cNvSpPr>
          <p:nvPr/>
        </p:nvSpPr>
        <p:spPr>
          <a:xfrm>
            <a:off x="1981200" y="3373177"/>
            <a:ext cx="8229600" cy="150345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smtClean="0"/>
              <a:t>c) „Je relativně uzavřené seskupení lidí se společným majetkem, bydlením, samostatným hospodařením, specifickými hodnotami, kteří navíc žijí částečně odděleně od většinové společnosti.“ </a:t>
            </a:r>
            <a:endParaRPr lang="cs-CZ" sz="2400" b="1" dirty="0"/>
          </a:p>
        </p:txBody>
      </p:sp>
      <p:sp>
        <p:nvSpPr>
          <p:cNvPr id="18" name="Zástupný symbol pro obsah 2"/>
          <p:cNvSpPr txBox="1">
            <a:spLocks/>
          </p:cNvSpPr>
          <p:nvPr/>
        </p:nvSpPr>
        <p:spPr>
          <a:xfrm>
            <a:off x="1981200" y="5108163"/>
            <a:ext cx="8229600" cy="3533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400" b="1" dirty="0" smtClean="0"/>
              <a:t>d) </a:t>
            </a:r>
            <a:r>
              <a:rPr lang="cs-CZ" sz="2400" b="1" dirty="0"/>
              <a:t>Jsou všichni lidé žijící na nějakém konkrétním území. 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1506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9519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29519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064903" y="6012206"/>
            <a:ext cx="42352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Pojmenuj tento soubor!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067731" y="1580294"/>
            <a:ext cx="8229600" cy="883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b="1" dirty="0" smtClean="0"/>
              <a:t>„Je to soubor historicky vytvářených a tradicí ustálených pravidel chování“</a:t>
            </a:r>
          </a:p>
          <a:p>
            <a:pPr algn="just">
              <a:buFont typeface="Arial" panose="020B0604020202020204" pitchFamily="34" charset="0"/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90377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9519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29519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5.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064903" y="6012206"/>
            <a:ext cx="423526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32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</a:rPr>
              <a:t>Pojmenuj tento soubor!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6012452" y="444921"/>
            <a:ext cx="3401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067731" y="1580294"/>
            <a:ext cx="8229600" cy="88393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cs-CZ" i="1" dirty="0" smtClean="0"/>
              <a:t>	</a:t>
            </a:r>
            <a:r>
              <a:rPr lang="cs-CZ" sz="2400" b="1" dirty="0" smtClean="0"/>
              <a:t>„Je to soubor historicky vytvářených a tradicí ustálených pravidel chování“</a:t>
            </a:r>
          </a:p>
          <a:p>
            <a:pPr algn="just">
              <a:buFont typeface="Arial" panose="020B0604020202020204" pitchFamily="34" charset="0"/>
              <a:buNone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40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29519" y="0"/>
            <a:ext cx="12192000" cy="7057033"/>
            <a:chOff x="0" y="0"/>
            <a:chExt cx="12192000" cy="7057033"/>
          </a:xfrm>
        </p:grpSpPr>
        <p:sp>
          <p:nvSpPr>
            <p:cNvPr id="3" name="Obdélník 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682430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5" name="Obdélník 4"/>
            <p:cNvSpPr/>
            <p:nvPr/>
          </p:nvSpPr>
          <p:spPr>
            <a:xfrm>
              <a:off x="11177366" y="19903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682430" y="5791338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  <p:sp>
          <p:nvSpPr>
            <p:cNvPr id="7" name="Obdélník 6"/>
            <p:cNvSpPr/>
            <p:nvPr/>
          </p:nvSpPr>
          <p:spPr>
            <a:xfrm>
              <a:off x="11177366" y="6133703"/>
              <a:ext cx="505267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cs-CZ" sz="5400" b="1" cap="none" spc="0" dirty="0" smtClean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?</a:t>
              </a:r>
              <a:endParaRPr lang="cs-CZ" sz="5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8" name="Obdélník 7"/>
          <p:cNvSpPr/>
          <p:nvPr/>
        </p:nvSpPr>
        <p:spPr>
          <a:xfrm>
            <a:off x="29519" y="2995185"/>
            <a:ext cx="72006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6</a:t>
            </a:r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899646" y="5637450"/>
            <a:ext cx="9364472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dirty="0" smtClean="0">
                <a:solidFill>
                  <a:schemeClr val="bg1"/>
                </a:solidFill>
              </a:rPr>
              <a:t>Určete</a:t>
            </a:r>
            <a:r>
              <a:rPr lang="cs-CZ" sz="3200" dirty="0">
                <a:solidFill>
                  <a:schemeClr val="bg1"/>
                </a:solidFill>
              </a:rPr>
              <a:t>, koho pan Nováček představí komu a v jakém </a:t>
            </a:r>
            <a:r>
              <a:rPr lang="cs-CZ" sz="3200" dirty="0" smtClean="0">
                <a:solidFill>
                  <a:schemeClr val="bg1"/>
                </a:solidFill>
              </a:rPr>
              <a:t>pořadí</a:t>
            </a:r>
            <a:r>
              <a:rPr lang="cs-CZ" sz="3200" dirty="0">
                <a:solidFill>
                  <a:schemeClr val="bg1"/>
                </a:solidFill>
              </a:rPr>
              <a:t>!</a:t>
            </a:r>
            <a:endParaRPr lang="cs-CZ" sz="3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5887418" y="444921"/>
            <a:ext cx="59022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0-2</a:t>
            </a:r>
            <a:endParaRPr lang="cs-CZ" sz="2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9" name="Zástupný symbol pro obsah 2"/>
          <p:cNvSpPr txBox="1">
            <a:spLocks/>
          </p:cNvSpPr>
          <p:nvPr/>
        </p:nvSpPr>
        <p:spPr>
          <a:xfrm>
            <a:off x="2067731" y="1580294"/>
            <a:ext cx="8229600" cy="193782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None/>
            </a:pPr>
            <a:r>
              <a:rPr lang="cs-CZ" i="1" dirty="0" smtClean="0"/>
              <a:t>	</a:t>
            </a:r>
            <a:r>
              <a:rPr lang="cs-CZ" sz="2400" b="1" dirty="0" smtClean="0"/>
              <a:t>Na </a:t>
            </a:r>
            <a:r>
              <a:rPr lang="cs-CZ" sz="2400" b="1" dirty="0"/>
              <a:t>společenském večírku se potkají pan Mazák (ředitel divize) a pan Král (ředitel společnosti) s panem Nováčkem (podřízený pana Mazáka). Pan Nováček chce představit pánům Mazákovi a Královi svou </a:t>
            </a:r>
            <a:r>
              <a:rPr lang="cs-CZ" sz="2400" b="1" dirty="0" smtClean="0"/>
              <a:t>manželku</a:t>
            </a:r>
            <a:r>
              <a:rPr lang="cs-CZ" b="1" dirty="0"/>
              <a:t>.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76074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231</Words>
  <Application>Microsoft Office PowerPoint</Application>
  <PresentationFormat>Širokoúhlá obrazovka</PresentationFormat>
  <Paragraphs>67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Sociální skupiny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skupiny </dc:title>
  <dc:creator>zdenek.manak@gymkh.eu</dc:creator>
  <cp:lastModifiedBy>zdenek.manak@gymkh.eu</cp:lastModifiedBy>
  <cp:revision>6</cp:revision>
  <dcterms:created xsi:type="dcterms:W3CDTF">2014-11-30T15:52:17Z</dcterms:created>
  <dcterms:modified xsi:type="dcterms:W3CDTF">2014-11-30T16:44:07Z</dcterms:modified>
</cp:coreProperties>
</file>