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2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3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8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9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2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9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6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2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403D-450A-4252-92DE-3EA6CDC63DF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9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4" name="Obdélník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skupiny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7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6733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10346" y="2736502"/>
            <a:ext cx="97670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</a:rPr>
              <a:t>„Jde o relativně stabilní sociální útvar tvořený alespoň třemi lidmi spojenými vzájemnými vztahy, kterými se odlišují od jiných skupin ve společnosti“. 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42818" y="4665935"/>
            <a:ext cx="290637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Sociální skupina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6733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10346" y="2736502"/>
            <a:ext cx="97670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</a:rPr>
              <a:t>Franští králové přidělují půdu členům své družiny, kteří slíbili věrnost a vojenskou pomoc. Přidělená půda se nazývá „Léno“ a vlastníci jsou „Leníci“, kteří žijí z práce poddaných.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795542" y="4665935"/>
            <a:ext cx="4600940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Králové – vůdce</a:t>
            </a:r>
          </a:p>
          <a:p>
            <a:r>
              <a:rPr lang="cs-CZ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Leníci – aktivní osoby</a:t>
            </a:r>
          </a:p>
          <a:p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Poddaní – nejnižší polohy 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92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6733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619535" y="5749420"/>
            <a:ext cx="695293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marL="514350" indent="-514350" algn="ctr">
              <a:buAutoNum type="alphaLcParenR"/>
            </a:pPr>
            <a:r>
              <a:rPr lang="cs-CZ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I</a:t>
            </a:r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nstituce b) </a:t>
            </a:r>
            <a:r>
              <a:rPr lang="cs-CZ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Organizace</a:t>
            </a:r>
            <a:r>
              <a:rPr lang="cs-CZ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cs-CZ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 c) </a:t>
            </a:r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Byrokracie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67731" y="1424757"/>
            <a:ext cx="8229600" cy="13967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i="1" dirty="0" smtClean="0"/>
              <a:t>a) 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„Obecně praktikovaný, racionálně zdůvodněný mechanismus (způsob jednání, komplex norem), který slouží k uspokojování určité potřeby 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společnosti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jejich členů.“</a:t>
            </a:r>
            <a:endParaRPr lang="cs-CZ" sz="2400" b="1" dirty="0" smtClean="0">
              <a:solidFill>
                <a:schemeClr val="bg1"/>
              </a:solidFill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067731" y="3005436"/>
            <a:ext cx="8229600" cy="15192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i="1" dirty="0" smtClean="0"/>
              <a:t>b) </a:t>
            </a:r>
            <a:r>
              <a:rPr lang="cs-CZ" sz="2400" b="1" dirty="0" smtClean="0"/>
              <a:t>„Formalizovaný, racionálně uspořádaný sociální útvar s určitým počtem členů, dělbou rolí, hierarchickým rozdělením autority a vnitřní dělbou práce, který je orientovaný na cíl.“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981200" y="4708581"/>
            <a:ext cx="8229600" cy="8569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i="1" dirty="0" smtClean="0"/>
              <a:t>c) </a:t>
            </a:r>
            <a:r>
              <a:rPr lang="cs-CZ" sz="2400" b="1" dirty="0" smtClean="0"/>
              <a:t>„Formalizovaný hierarchický systém nadřazenosti a podřízenosti.“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959239" y="6012206"/>
            <a:ext cx="8446608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a) Agregát, b) Dav, c) </a:t>
            </a:r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Komunita, </a:t>
            </a:r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d) </a:t>
            </a:r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Obyvatelstvo.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1981201" y="1405161"/>
            <a:ext cx="8229600" cy="7347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smtClean="0"/>
              <a:t>a) </a:t>
            </a:r>
            <a:r>
              <a:rPr lang="cs-CZ" sz="2400" b="1" dirty="0"/>
              <a:t>Jsou to např. návštěvníci nějakého veřejného zařízení nebo lidé spojení společným bydlištěm. </a:t>
            </a:r>
            <a:endParaRPr lang="cs-CZ" sz="2400" b="1" dirty="0" smtClean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81200" y="2338960"/>
            <a:ext cx="8229600" cy="835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b="1" dirty="0" smtClean="0"/>
              <a:t>b) </a:t>
            </a:r>
            <a:r>
              <a:rPr lang="cs-CZ" sz="2400" b="1" dirty="0" smtClean="0"/>
              <a:t>„Větší množství lidí, viditelně a přechodně shromážděných na určitém místě, reagující na stejný podnět.“</a:t>
            </a:r>
            <a:endParaRPr lang="cs-CZ" sz="2400" b="1" dirty="0"/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1981200" y="3373177"/>
            <a:ext cx="8229600" cy="15034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smtClean="0"/>
              <a:t>c) „Je relativně uzavřené seskupení lidí se společným majetkem, bydlením, samostatným hospodařením, specifickými hodnotami, kteří navíc žijí částečně odděleně od většinové společnosti.“ </a:t>
            </a:r>
            <a:endParaRPr lang="cs-CZ" sz="2400" b="1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981200" y="5108163"/>
            <a:ext cx="8229600" cy="3533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smtClean="0"/>
              <a:t>d) </a:t>
            </a:r>
            <a:r>
              <a:rPr lang="cs-CZ" sz="2400" b="1" dirty="0"/>
              <a:t>Jsou všichni lidé žijící na nějakém konkrétním území. 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947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9519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29519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05939" y="6012206"/>
            <a:ext cx="1353191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Etiketa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2067731" y="1580294"/>
            <a:ext cx="8229600" cy="883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b="1" dirty="0" smtClean="0"/>
              <a:t>„Je to soubor historicky vytvářených a tradicí ustálených pravidel chování“</a:t>
            </a:r>
          </a:p>
          <a:p>
            <a:pPr algn="just">
              <a:buFont typeface="Arial" panose="020B0604020202020204" pitchFamily="34" charset="0"/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041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9519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29519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80827" y="5313839"/>
            <a:ext cx="9116691" cy="10772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,,Pány Krále a Mazáka své ženě, následně svou ženu oběma pánům" 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887418" y="444921"/>
            <a:ext cx="5902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0-2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2067731" y="1580294"/>
            <a:ext cx="8229600" cy="23382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cs-CZ" i="1" dirty="0" smtClean="0"/>
              <a:t>	</a:t>
            </a:r>
            <a:r>
              <a:rPr lang="cs-CZ" sz="2600" b="1" dirty="0" smtClean="0"/>
              <a:t>Na </a:t>
            </a:r>
            <a:r>
              <a:rPr lang="cs-CZ" sz="2600" b="1" dirty="0"/>
              <a:t>společenském večírku se potkají pan Mazák (ředitel divize) a pan Král (ředitel společnosti) s panem Nováčkem (podřízený pana Mazáka). Pan Nováček chce představit pánům Mazákovi a Královi svou manželku. Určete, koho pan Nováček představí komu a v jakém pořadí</a:t>
            </a:r>
            <a:r>
              <a:rPr lang="cs-CZ" sz="2600" b="1" dirty="0" smtClean="0"/>
              <a:t>?</a:t>
            </a:r>
          </a:p>
          <a:p>
            <a:pPr algn="just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5789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29519" y="0"/>
            <a:ext cx="12192000" cy="7057033"/>
            <a:chOff x="0" y="0"/>
            <a:chExt cx="12192000" cy="7057033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91832" y="199033"/>
            <a:ext cx="3067373" cy="13255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bg1"/>
                </a:solidFill>
              </a:rPr>
              <a:t>Hodnocení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575368"/>
              </p:ext>
            </p:extLst>
          </p:nvPr>
        </p:nvGraphicFramePr>
        <p:xfrm>
          <a:off x="1992313" y="1341438"/>
          <a:ext cx="8351836" cy="5111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87"/>
                <a:gridCol w="2063583"/>
                <a:gridCol w="2063583"/>
                <a:gridCol w="2063583"/>
              </a:tblGrid>
              <a:tr h="480874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Hodnocení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Procenta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Počet  bodů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Kredity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  <a:tr h="83000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absolutní neznalost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 ( 0 –15 %)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/>
                        <a:t>0 - 2 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0 kreditů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  <a:tr h="83000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nedostatečná znalost 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( 16 – 33%)	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/>
                        <a:t>3 </a:t>
                      </a:r>
                      <a:r>
                        <a:rPr lang="cs-CZ" sz="2000" b="1" dirty="0" smtClean="0"/>
                        <a:t>- 4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 1 kredit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  <a:tr h="83000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průměrná znalost 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( 34 – 50%)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/>
                        <a:t>5 - 7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2 kredity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  <a:tr h="480874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dobrá znalost 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( 51 – 75 %)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baseline="0" dirty="0" smtClean="0"/>
                        <a:t>8 - 10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3 kredity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  <a:tr h="83000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velmi dobrá znalost 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( 76 – 90 %)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/>
                        <a:t>11</a:t>
                      </a:r>
                      <a:r>
                        <a:rPr lang="cs-CZ" sz="2000" b="1" baseline="0" dirty="0" smtClean="0"/>
                        <a:t> - 12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 4 kredity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  <a:tr h="83000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příkladná znalost 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( 91 - 100%)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/>
                        <a:t>13- 14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latin typeface="Times New Roman" pitchFamily="18" charset="0"/>
                        </a:rPr>
                        <a:t> 5 kreditů</a:t>
                      </a:r>
                      <a:endParaRPr lang="cs-CZ" sz="2000" b="1" dirty="0"/>
                    </a:p>
                  </a:txBody>
                  <a:tcPr marL="91428" marR="91428" marT="45713" marB="4571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320</Words>
  <Application>Microsoft Office PowerPoint</Application>
  <PresentationFormat>Širokoúhlá obrazovka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Sociální skupiny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skupiny</dc:title>
  <dc:creator>zdenek.manak@gymkh.eu</dc:creator>
  <cp:lastModifiedBy>Zdeněk Maňák</cp:lastModifiedBy>
  <cp:revision>8</cp:revision>
  <dcterms:created xsi:type="dcterms:W3CDTF">2014-11-30T15:52:17Z</dcterms:created>
  <dcterms:modified xsi:type="dcterms:W3CDTF">2014-12-01T08:34:31Z</dcterms:modified>
</cp:coreProperties>
</file>